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319" r:id="rId2"/>
    <p:sldId id="322" r:id="rId3"/>
    <p:sldId id="358" r:id="rId4"/>
    <p:sldId id="357" r:id="rId5"/>
    <p:sldId id="359" r:id="rId6"/>
    <p:sldId id="360" r:id="rId7"/>
    <p:sldId id="361" r:id="rId8"/>
    <p:sldId id="362" r:id="rId9"/>
    <p:sldId id="364" r:id="rId10"/>
    <p:sldId id="363" r:id="rId11"/>
    <p:sldId id="336" r:id="rId12"/>
    <p:sldId id="371" r:id="rId13"/>
    <p:sldId id="367" r:id="rId14"/>
    <p:sldId id="365" r:id="rId15"/>
    <p:sldId id="372" r:id="rId16"/>
    <p:sldId id="373" r:id="rId17"/>
    <p:sldId id="370" r:id="rId18"/>
    <p:sldId id="366" r:id="rId19"/>
    <p:sldId id="368" r:id="rId20"/>
    <p:sldId id="369" r:id="rId21"/>
    <p:sldId id="374" r:id="rId22"/>
    <p:sldId id="292" r:id="rId23"/>
  </p:sldIdLst>
  <p:sldSz cx="9144000" cy="5143500" type="screen16x9"/>
  <p:notesSz cx="6858000" cy="9144000"/>
  <p:embeddedFontLst>
    <p:embeddedFont>
      <p:font typeface="Cambria" panose="02040503050406030204"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F"/>
    <a:srgbClr val="1E77B4"/>
    <a:srgbClr val="CC8963"/>
    <a:srgbClr val="5975A4"/>
    <a:srgbClr val="CAD6E6"/>
    <a:srgbClr val="FED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F9C58E-FB5B-40FE-9740-AFFD01A44DA5}">
  <a:tblStyle styleId="{49F9C58E-FB5B-40FE-9740-AFFD01A44DA5}"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000E1F-B46F-4BCF-9FA8-E333B639766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8"/>
    <p:restoredTop sz="78082"/>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89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543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Color is not ideal for presenting quantitative data because shifts in color scales are not the same as changes in value</a:t>
            </a:r>
          </a:p>
        </p:txBody>
      </p:sp>
    </p:spTree>
    <p:extLst>
      <p:ext uri="{BB962C8B-B14F-4D97-AF65-F5344CB8AC3E}">
        <p14:creationId xmlns:p14="http://schemas.microsoft.com/office/powerpoint/2010/main" val="203059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113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560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155513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1635113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9179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1583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895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523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323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b59aa1f6a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b59aa1f6a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486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272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8108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0.05 threshold is a somewhat arbitrary cutoff that researchers have coalesced around. It is basically saying that we are ok with having a 5% chance of a false positive.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a:t>
            </a:r>
            <a:r>
              <a:rPr lang="en-US" dirty="0" err="1"/>
              <a:t>www.youtube.com</a:t>
            </a:r>
            <a:r>
              <a:rPr lang="en-US" dirty="0"/>
              <a:t>/</a:t>
            </a:r>
            <a:r>
              <a:rPr lang="en-US" dirty="0" err="1"/>
              <a:t>watch?v</a:t>
            </a:r>
            <a:r>
              <a:rPr lang="en-US" dirty="0"/>
              <a:t>=YSwmpAmLV2s</a:t>
            </a:r>
            <a:endParaRPr dirty="0"/>
          </a:p>
        </p:txBody>
      </p:sp>
    </p:spTree>
    <p:extLst>
      <p:ext uri="{BB962C8B-B14F-4D97-AF65-F5344CB8AC3E}">
        <p14:creationId xmlns:p14="http://schemas.microsoft.com/office/powerpoint/2010/main" val="123868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390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b59aa1f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b59aa1f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85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59aa1f6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59aa1f6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5213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clauswilke.com/dataviz/index.html" TargetMode="External"/><Relationship Id="rId3" Type="http://schemas.openxmlformats.org/officeDocument/2006/relationships/hyperlink" Target="https://www.goodreads.com/book/show/17744.The_Visual_Display_of_Quantitative_Information" TargetMode="External"/><Relationship Id="rId7" Type="http://schemas.openxmlformats.org/officeDocument/2006/relationships/hyperlink" Target="https://blogs.nature.com/methagora/2013/07/data-visualization-points-of-view.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medium.com/@Elijah_Meeks/viz-palette-for-data-visualization-color-8e678d996077" TargetMode="External"/><Relationship Id="rId5" Type="http://schemas.openxmlformats.org/officeDocument/2006/relationships/hyperlink" Target="https://www.goodreads.com/book/show/26535513-storytelling-with-data" TargetMode="External"/><Relationship Id="rId4" Type="http://schemas.openxmlformats.org/officeDocument/2006/relationships/hyperlink" Target="https://www.goodreads.com/en/book/show/10169261-knowledge-is-beautifu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FB26-8845-B844-A023-D323CAE8EB51}"/>
              </a:ext>
            </a:extLst>
          </p:cNvPr>
          <p:cNvSpPr>
            <a:spLocks noGrp="1"/>
          </p:cNvSpPr>
          <p:nvPr>
            <p:ph type="ctrTitle"/>
          </p:nvPr>
        </p:nvSpPr>
        <p:spPr/>
        <p:txBody>
          <a:bodyPr/>
          <a:lstStyle/>
          <a:p>
            <a:pPr algn="ctr"/>
            <a:r>
              <a:rPr lang="en-US" b="1" dirty="0"/>
              <a:t>Statistical Tools and Concepts for Molecular Biologists</a:t>
            </a:r>
            <a:endParaRPr lang="en-US" dirty="0"/>
          </a:p>
        </p:txBody>
      </p:sp>
      <p:sp>
        <p:nvSpPr>
          <p:cNvPr id="7" name="Google Shape;65;p15">
            <a:extLst>
              <a:ext uri="{FF2B5EF4-FFF2-40B4-BE49-F238E27FC236}">
                <a16:creationId xmlns:a16="http://schemas.microsoft.com/office/drawing/2014/main" id="{479F2299-BC1E-A666-0DDC-68F1B5F8ABFF}"/>
              </a:ext>
            </a:extLst>
          </p:cNvPr>
          <p:cNvSpPr txBox="1">
            <a:spLocks noGrp="1"/>
          </p:cNvSpPr>
          <p:nvPr>
            <p:ph type="subTitle" idx="1"/>
          </p:nvPr>
        </p:nvSpPr>
        <p:spPr>
          <a:xfrm>
            <a:off x="311700" y="332050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Visualization Strategies</a:t>
            </a:r>
            <a:endParaRPr dirty="0"/>
          </a:p>
        </p:txBody>
      </p:sp>
    </p:spTree>
    <p:extLst>
      <p:ext uri="{BB962C8B-B14F-4D97-AF65-F5344CB8AC3E}">
        <p14:creationId xmlns:p14="http://schemas.microsoft.com/office/powerpoint/2010/main" val="83260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Dot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Dot plots </a:t>
            </a:r>
            <a:r>
              <a:rPr lang="en-US" sz="1800" dirty="0">
                <a:solidFill>
                  <a:schemeClr val="tx1"/>
                </a:solidFill>
              </a:rPr>
              <a:t>is a </a:t>
            </a:r>
            <a:r>
              <a:rPr lang="en-US" dirty="0">
                <a:solidFill>
                  <a:schemeClr val="tx1"/>
                </a:solidFill>
              </a:rPr>
              <a:t>graph consisting of data points plotted on a simple scale</a:t>
            </a:r>
            <a:endParaRPr lang="en-US" sz="1800" dirty="0">
              <a:solidFill>
                <a:schemeClr val="tx1"/>
              </a:solidFill>
            </a:endParaRPr>
          </a:p>
          <a:p>
            <a:pPr marL="285750" indent="-285750"/>
            <a:r>
              <a:rPr lang="en-US" dirty="0">
                <a:solidFill>
                  <a:schemeClr val="tx1"/>
                </a:solidFill>
              </a:rPr>
              <a:t>Good for data in which there are 100 or fewer measurements</a:t>
            </a:r>
          </a:p>
          <a:p>
            <a:pPr marL="0" indent="0">
              <a:buNone/>
            </a:pPr>
            <a:endParaRPr lang="en" dirty="0">
              <a:solidFill>
                <a:schemeClr val="tx1"/>
              </a:solidFill>
            </a:endParaRPr>
          </a:p>
          <a:p>
            <a:pPr marL="0" indent="0">
              <a:buNone/>
            </a:pPr>
            <a:endParaRPr lang="en" dirty="0">
              <a:solidFill>
                <a:schemeClr val="tx1"/>
              </a:solidFill>
            </a:endParaRPr>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7D8C9EE-A92D-4B73-8DD7-5AE51748B916}"/>
              </a:ext>
            </a:extLst>
          </p:cNvPr>
          <p:cNvSpPr txBox="1"/>
          <p:nvPr/>
        </p:nvSpPr>
        <p:spPr>
          <a:xfrm>
            <a:off x="274319" y="2294026"/>
            <a:ext cx="4095911" cy="1754326"/>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You are trying to publish your paper, and the journal editor demands that you show every data point. Dot plots are the way to go (or at the very least, a dot plot on top of a box, bar, or violin plot). </a:t>
            </a:r>
            <a:endParaRPr lang="en-US" dirty="0"/>
          </a:p>
        </p:txBody>
      </p:sp>
      <p:sp>
        <p:nvSpPr>
          <p:cNvPr id="11" name="TextBox 10">
            <a:extLst>
              <a:ext uri="{FF2B5EF4-FFF2-40B4-BE49-F238E27FC236}">
                <a16:creationId xmlns:a16="http://schemas.microsoft.com/office/drawing/2014/main" id="{080CA1F1-CCC9-F4D1-4F36-62B20674A7E8}"/>
              </a:ext>
            </a:extLst>
          </p:cNvPr>
          <p:cNvSpPr txBox="1"/>
          <p:nvPr/>
        </p:nvSpPr>
        <p:spPr>
          <a:xfrm>
            <a:off x="5193023" y="4736695"/>
            <a:ext cx="1091954" cy="253916"/>
          </a:xfrm>
          <a:prstGeom prst="rect">
            <a:avLst/>
          </a:prstGeom>
          <a:noFill/>
        </p:spPr>
        <p:txBody>
          <a:bodyPr wrap="square" rtlCol="0">
            <a:spAutoFit/>
          </a:bodyPr>
          <a:lstStyle/>
          <a:p>
            <a:pPr algn="ctr"/>
            <a:r>
              <a:rPr lang="en-US" sz="1050" b="1" dirty="0" err="1"/>
              <a:t>Lymphos</a:t>
            </a:r>
            <a:endParaRPr lang="en-US" sz="1050" b="1" dirty="0"/>
          </a:p>
        </p:txBody>
      </p:sp>
      <p:sp>
        <p:nvSpPr>
          <p:cNvPr id="12" name="TextBox 11">
            <a:extLst>
              <a:ext uri="{FF2B5EF4-FFF2-40B4-BE49-F238E27FC236}">
                <a16:creationId xmlns:a16="http://schemas.microsoft.com/office/drawing/2014/main" id="{47542091-2C86-3C53-2073-73ED414844EF}"/>
              </a:ext>
            </a:extLst>
          </p:cNvPr>
          <p:cNvSpPr txBox="1"/>
          <p:nvPr/>
        </p:nvSpPr>
        <p:spPr>
          <a:xfrm>
            <a:off x="6005483" y="4736695"/>
            <a:ext cx="1091954" cy="253916"/>
          </a:xfrm>
          <a:prstGeom prst="rect">
            <a:avLst/>
          </a:prstGeom>
          <a:noFill/>
        </p:spPr>
        <p:txBody>
          <a:bodyPr wrap="square" rtlCol="0">
            <a:spAutoFit/>
          </a:bodyPr>
          <a:lstStyle/>
          <a:p>
            <a:pPr algn="ctr"/>
            <a:r>
              <a:rPr lang="en-US" sz="1050" b="1" dirty="0"/>
              <a:t>Macros</a:t>
            </a:r>
          </a:p>
        </p:txBody>
      </p:sp>
      <p:sp>
        <p:nvSpPr>
          <p:cNvPr id="13" name="TextBox 12">
            <a:extLst>
              <a:ext uri="{FF2B5EF4-FFF2-40B4-BE49-F238E27FC236}">
                <a16:creationId xmlns:a16="http://schemas.microsoft.com/office/drawing/2014/main" id="{50028CD2-D46D-5C7D-9086-76281A982D0F}"/>
              </a:ext>
            </a:extLst>
          </p:cNvPr>
          <p:cNvSpPr txBox="1"/>
          <p:nvPr/>
        </p:nvSpPr>
        <p:spPr>
          <a:xfrm>
            <a:off x="6839209" y="4736695"/>
            <a:ext cx="1091954" cy="253916"/>
          </a:xfrm>
          <a:prstGeom prst="rect">
            <a:avLst/>
          </a:prstGeom>
          <a:noFill/>
        </p:spPr>
        <p:txBody>
          <a:bodyPr wrap="square" rtlCol="0">
            <a:spAutoFit/>
          </a:bodyPr>
          <a:lstStyle/>
          <a:p>
            <a:pPr algn="ctr"/>
            <a:r>
              <a:rPr lang="en-US" sz="1050" b="1" dirty="0" err="1"/>
              <a:t>Monos</a:t>
            </a:r>
            <a:endParaRPr lang="en-US" sz="1050" b="1" dirty="0"/>
          </a:p>
        </p:txBody>
      </p:sp>
      <p:sp>
        <p:nvSpPr>
          <p:cNvPr id="14" name="TextBox 13">
            <a:extLst>
              <a:ext uri="{FF2B5EF4-FFF2-40B4-BE49-F238E27FC236}">
                <a16:creationId xmlns:a16="http://schemas.microsoft.com/office/drawing/2014/main" id="{3F3321E7-FF8B-9FF5-3354-0A08514B4F14}"/>
              </a:ext>
            </a:extLst>
          </p:cNvPr>
          <p:cNvSpPr txBox="1"/>
          <p:nvPr/>
        </p:nvSpPr>
        <p:spPr>
          <a:xfrm>
            <a:off x="3302679" y="3242097"/>
            <a:ext cx="3152641" cy="307777"/>
          </a:xfrm>
          <a:prstGeom prst="rect">
            <a:avLst/>
          </a:prstGeom>
          <a:noFill/>
          <a:scene3d>
            <a:camera prst="orthographicFront">
              <a:rot lat="0" lon="0" rev="5400000"/>
            </a:camera>
            <a:lightRig rig="threePt" dir="t"/>
          </a:scene3d>
        </p:spPr>
        <p:txBody>
          <a:bodyPr wrap="square" rtlCol="0">
            <a:spAutoFit/>
          </a:bodyPr>
          <a:lstStyle/>
          <a:p>
            <a:pPr algn="ctr"/>
            <a:r>
              <a:rPr lang="en-US" b="1" dirty="0"/>
              <a:t>Normalized gene expression</a:t>
            </a:r>
          </a:p>
        </p:txBody>
      </p:sp>
      <p:grpSp>
        <p:nvGrpSpPr>
          <p:cNvPr id="16" name="Group 15">
            <a:extLst>
              <a:ext uri="{FF2B5EF4-FFF2-40B4-BE49-F238E27FC236}">
                <a16:creationId xmlns:a16="http://schemas.microsoft.com/office/drawing/2014/main" id="{3CBC5CE6-1D82-472B-B381-C02C484FD0DE}"/>
              </a:ext>
            </a:extLst>
          </p:cNvPr>
          <p:cNvGrpSpPr/>
          <p:nvPr/>
        </p:nvGrpSpPr>
        <p:grpSpPr>
          <a:xfrm>
            <a:off x="4965404" y="1839219"/>
            <a:ext cx="4125354" cy="2817842"/>
            <a:chOff x="4965404" y="1839219"/>
            <a:chExt cx="4125354" cy="2817842"/>
          </a:xfrm>
        </p:grpSpPr>
        <p:pic>
          <p:nvPicPr>
            <p:cNvPr id="8" name="Picture 7" descr="Chart, scatter chart&#10;&#10;Description automatically generated">
              <a:extLst>
                <a:ext uri="{FF2B5EF4-FFF2-40B4-BE49-F238E27FC236}">
                  <a16:creationId xmlns:a16="http://schemas.microsoft.com/office/drawing/2014/main" id="{3D80B7ED-D7D7-0BC1-EC8C-F4836266394C}"/>
                </a:ext>
              </a:extLst>
            </p:cNvPr>
            <p:cNvPicPr>
              <a:picLocks noChangeAspect="1"/>
            </p:cNvPicPr>
            <p:nvPr/>
          </p:nvPicPr>
          <p:blipFill rotWithShape="1">
            <a:blip r:embed="rId3"/>
            <a:srcRect l="7672" r="16731" b="14876"/>
            <a:stretch/>
          </p:blipFill>
          <p:spPr>
            <a:xfrm>
              <a:off x="4965404" y="1839219"/>
              <a:ext cx="3327991" cy="2817842"/>
            </a:xfrm>
            <a:prstGeom prst="rect">
              <a:avLst/>
            </a:prstGeom>
          </p:spPr>
        </p:pic>
        <p:sp>
          <p:nvSpPr>
            <p:cNvPr id="9" name="TextBox 8">
              <a:extLst>
                <a:ext uri="{FF2B5EF4-FFF2-40B4-BE49-F238E27FC236}">
                  <a16:creationId xmlns:a16="http://schemas.microsoft.com/office/drawing/2014/main" id="{D305BDB7-26EC-801E-CC3C-88C2391632C3}"/>
                </a:ext>
              </a:extLst>
            </p:cNvPr>
            <p:cNvSpPr txBox="1"/>
            <p:nvPr/>
          </p:nvSpPr>
          <p:spPr>
            <a:xfrm>
              <a:off x="8269699" y="3386562"/>
              <a:ext cx="821059" cy="307777"/>
            </a:xfrm>
            <a:prstGeom prst="rect">
              <a:avLst/>
            </a:prstGeom>
            <a:noFill/>
          </p:spPr>
          <p:txBody>
            <a:bodyPr wrap="none" rtlCol="0">
              <a:spAutoFit/>
            </a:bodyPr>
            <a:lstStyle/>
            <a:p>
              <a:r>
                <a:rPr lang="en-US" b="1" dirty="0">
                  <a:solidFill>
                    <a:srgbClr val="5975A4"/>
                  </a:solidFill>
                </a:rPr>
                <a:t>Control</a:t>
              </a:r>
              <a:endParaRPr lang="en-US" b="1" dirty="0">
                <a:solidFill>
                  <a:srgbClr val="CC8963"/>
                </a:solidFill>
              </a:endParaRPr>
            </a:p>
          </p:txBody>
        </p:sp>
        <p:sp>
          <p:nvSpPr>
            <p:cNvPr id="10" name="TextBox 9">
              <a:extLst>
                <a:ext uri="{FF2B5EF4-FFF2-40B4-BE49-F238E27FC236}">
                  <a16:creationId xmlns:a16="http://schemas.microsoft.com/office/drawing/2014/main" id="{35C48B93-402C-5CD7-CFCE-F96AA3EC6525}"/>
                </a:ext>
              </a:extLst>
            </p:cNvPr>
            <p:cNvSpPr txBox="1"/>
            <p:nvPr/>
          </p:nvSpPr>
          <p:spPr>
            <a:xfrm>
              <a:off x="8280332" y="3121317"/>
              <a:ext cx="780983" cy="307777"/>
            </a:xfrm>
            <a:prstGeom prst="rect">
              <a:avLst/>
            </a:prstGeom>
            <a:noFill/>
          </p:spPr>
          <p:txBody>
            <a:bodyPr wrap="none" rtlCol="0">
              <a:spAutoFit/>
            </a:bodyPr>
            <a:lstStyle/>
            <a:p>
              <a:r>
                <a:rPr lang="en-US" b="1" dirty="0">
                  <a:solidFill>
                    <a:srgbClr val="CC8963"/>
                  </a:solidFill>
                </a:rPr>
                <a:t>Patient</a:t>
              </a:r>
            </a:p>
          </p:txBody>
        </p:sp>
        <p:sp>
          <p:nvSpPr>
            <p:cNvPr id="15" name="Rectangle 14">
              <a:extLst>
                <a:ext uri="{FF2B5EF4-FFF2-40B4-BE49-F238E27FC236}">
                  <a16:creationId xmlns:a16="http://schemas.microsoft.com/office/drawing/2014/main" id="{D5CE681D-C257-4AB2-A246-D082A18E7F9A}"/>
                </a:ext>
              </a:extLst>
            </p:cNvPr>
            <p:cNvSpPr/>
            <p:nvPr/>
          </p:nvSpPr>
          <p:spPr>
            <a:xfrm>
              <a:off x="8048847" y="2892056"/>
              <a:ext cx="542260" cy="229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526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General rules for DataViz</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18" name="Google Shape;308;p50">
            <a:extLst>
              <a:ext uri="{FF2B5EF4-FFF2-40B4-BE49-F238E27FC236}">
                <a16:creationId xmlns:a16="http://schemas.microsoft.com/office/drawing/2014/main" id="{8029277B-9F52-9A3A-75D0-3D84FA271A87}"/>
              </a:ext>
            </a:extLst>
          </p:cNvPr>
          <p:cNvSpPr txBox="1">
            <a:spLocks/>
          </p:cNvSpPr>
          <p:nvPr/>
        </p:nvSpPr>
        <p:spPr>
          <a:xfrm>
            <a:off x="311700" y="977376"/>
            <a:ext cx="8520600" cy="3749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76200" indent="0">
              <a:buClr>
                <a:schemeClr val="dk1"/>
              </a:buClr>
              <a:buSzPts val="2400"/>
              <a:buNone/>
            </a:pPr>
            <a:r>
              <a:rPr lang="en-US" sz="2000" dirty="0">
                <a:solidFill>
                  <a:schemeClr val="dk1"/>
                </a:solidFill>
              </a:rPr>
              <a:t>Do’s</a:t>
            </a:r>
          </a:p>
          <a:p>
            <a:pPr marL="419100">
              <a:buClr>
                <a:schemeClr val="dk1"/>
              </a:buClr>
              <a:buSzPts val="2400"/>
            </a:pPr>
            <a:r>
              <a:rPr lang="en-US" sz="2000" dirty="0">
                <a:solidFill>
                  <a:schemeClr val="dk1"/>
                </a:solidFill>
              </a:rPr>
              <a:t>Keep it simple</a:t>
            </a:r>
          </a:p>
          <a:p>
            <a:pPr marL="419100">
              <a:buClr>
                <a:schemeClr val="dk1"/>
              </a:buClr>
              <a:buSzPts val="2400"/>
            </a:pPr>
            <a:r>
              <a:rPr lang="en-US" sz="2000" dirty="0">
                <a:solidFill>
                  <a:schemeClr val="dk1"/>
                </a:solidFill>
              </a:rPr>
              <a:t>White space is important</a:t>
            </a:r>
          </a:p>
          <a:p>
            <a:pPr marL="419100">
              <a:buClr>
                <a:schemeClr val="dk1"/>
              </a:buClr>
              <a:buSzPts val="2400"/>
            </a:pPr>
            <a:r>
              <a:rPr lang="en-US" sz="2000" dirty="0">
                <a:solidFill>
                  <a:schemeClr val="dk1"/>
                </a:solidFill>
              </a:rPr>
              <a:t>Label necessary elements</a:t>
            </a:r>
          </a:p>
          <a:p>
            <a:pPr marL="419100">
              <a:buClr>
                <a:schemeClr val="dk1"/>
              </a:buClr>
              <a:buSzPts val="2400"/>
            </a:pPr>
            <a:r>
              <a:rPr lang="en-US" sz="2000" dirty="0">
                <a:solidFill>
                  <a:schemeClr val="dk1"/>
                </a:solidFill>
              </a:rPr>
              <a:t>Make data comparisons clear and easy</a:t>
            </a:r>
          </a:p>
          <a:p>
            <a:pPr marL="419100">
              <a:buClr>
                <a:schemeClr val="dk1"/>
              </a:buClr>
              <a:buSzPts val="2400"/>
            </a:pPr>
            <a:endParaRPr lang="en-US" sz="2000" dirty="0">
              <a:solidFill>
                <a:schemeClr val="dk1"/>
              </a:solidFill>
            </a:endParaRPr>
          </a:p>
          <a:p>
            <a:pPr marL="76200" indent="0">
              <a:buClr>
                <a:schemeClr val="dk1"/>
              </a:buClr>
              <a:buSzPts val="2400"/>
              <a:buFont typeface="Arial"/>
              <a:buNone/>
            </a:pPr>
            <a:r>
              <a:rPr lang="en-US" sz="2000" dirty="0">
                <a:solidFill>
                  <a:schemeClr val="dk1"/>
                </a:solidFill>
              </a:rPr>
              <a:t>Don’ts</a:t>
            </a:r>
          </a:p>
          <a:p>
            <a:pPr marL="419100">
              <a:buClr>
                <a:schemeClr val="dk1"/>
              </a:buClr>
              <a:buSzPts val="2400"/>
            </a:pPr>
            <a:r>
              <a:rPr lang="en-US" sz="2000" dirty="0">
                <a:solidFill>
                  <a:schemeClr val="dk1"/>
                </a:solidFill>
              </a:rPr>
              <a:t>Overwhelm your audience</a:t>
            </a:r>
          </a:p>
          <a:p>
            <a:pPr marL="419100">
              <a:buClr>
                <a:schemeClr val="dk1"/>
              </a:buClr>
              <a:buSzPts val="2400"/>
            </a:pPr>
            <a:r>
              <a:rPr lang="en-US" sz="2000" dirty="0">
                <a:solidFill>
                  <a:schemeClr val="dk1"/>
                </a:solidFill>
              </a:rPr>
              <a:t>Show too little data</a:t>
            </a:r>
          </a:p>
          <a:p>
            <a:pPr marL="419100">
              <a:buClr>
                <a:schemeClr val="dk1"/>
              </a:buClr>
              <a:buSzPts val="2400"/>
            </a:pPr>
            <a:r>
              <a:rPr lang="en-US" sz="2000" dirty="0">
                <a:solidFill>
                  <a:schemeClr val="dk1"/>
                </a:solidFill>
              </a:rPr>
              <a:t>Change scales mid-axis</a:t>
            </a:r>
          </a:p>
          <a:p>
            <a:pPr marL="419100">
              <a:buClr>
                <a:schemeClr val="dk1"/>
              </a:buClr>
              <a:buSzPts val="2400"/>
            </a:pPr>
            <a:r>
              <a:rPr lang="en-US" sz="2000" dirty="0">
                <a:solidFill>
                  <a:schemeClr val="dk1"/>
                </a:solidFill>
              </a:rPr>
              <a:t>Organize data in a meaningless way</a:t>
            </a:r>
          </a:p>
          <a:p>
            <a:pPr marL="419100">
              <a:buClr>
                <a:schemeClr val="dk1"/>
              </a:buClr>
              <a:buSzPts val="2400"/>
            </a:pPr>
            <a:endParaRPr lang="en-US" sz="2400" dirty="0"/>
          </a:p>
        </p:txBody>
      </p:sp>
    </p:spTree>
    <p:extLst>
      <p:ext uri="{BB962C8B-B14F-4D97-AF65-F5344CB8AC3E}">
        <p14:creationId xmlns:p14="http://schemas.microsoft.com/office/powerpoint/2010/main" val="75912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General rules for DataViz</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pic>
        <p:nvPicPr>
          <p:cNvPr id="4" name="Google Shape;91;p17">
            <a:extLst>
              <a:ext uri="{FF2B5EF4-FFF2-40B4-BE49-F238E27FC236}">
                <a16:creationId xmlns:a16="http://schemas.microsoft.com/office/drawing/2014/main" id="{3791D043-3470-E66F-D388-E5F7C9301762}"/>
              </a:ext>
            </a:extLst>
          </p:cNvPr>
          <p:cNvPicPr preferRelativeResize="0"/>
          <p:nvPr/>
        </p:nvPicPr>
        <p:blipFill rotWithShape="1">
          <a:blip r:embed="rId3">
            <a:alphaModFix/>
          </a:blip>
          <a:srcRect l="41540" t="2912" b="12161"/>
          <a:stretch/>
        </p:blipFill>
        <p:spPr>
          <a:xfrm>
            <a:off x="735850" y="1205075"/>
            <a:ext cx="3180477" cy="2374950"/>
          </a:xfrm>
          <a:prstGeom prst="rect">
            <a:avLst/>
          </a:prstGeom>
          <a:noFill/>
          <a:ln>
            <a:noFill/>
          </a:ln>
        </p:spPr>
      </p:pic>
      <p:sp>
        <p:nvSpPr>
          <p:cNvPr id="9" name="Google Shape;92;p17">
            <a:extLst>
              <a:ext uri="{FF2B5EF4-FFF2-40B4-BE49-F238E27FC236}">
                <a16:creationId xmlns:a16="http://schemas.microsoft.com/office/drawing/2014/main" id="{E66D0366-113C-9973-0F02-A7428397A2EB}"/>
              </a:ext>
            </a:extLst>
          </p:cNvPr>
          <p:cNvSpPr txBox="1"/>
          <p:nvPr/>
        </p:nvSpPr>
        <p:spPr>
          <a:xfrm>
            <a:off x="144375" y="4753600"/>
            <a:ext cx="7740600" cy="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From Bang Wong, </a:t>
            </a:r>
            <a:r>
              <a:rPr lang="en" sz="1000" i="1"/>
              <a:t>Visual Strategies for Biological Data, Nature Collections</a:t>
            </a:r>
            <a:endParaRPr sz="1000"/>
          </a:p>
        </p:txBody>
      </p:sp>
      <p:pic>
        <p:nvPicPr>
          <p:cNvPr id="14" name="Google Shape;93;p17">
            <a:extLst>
              <a:ext uri="{FF2B5EF4-FFF2-40B4-BE49-F238E27FC236}">
                <a16:creationId xmlns:a16="http://schemas.microsoft.com/office/drawing/2014/main" id="{EBA0517C-9814-42B5-5F27-DCF7B2970F7B}"/>
              </a:ext>
            </a:extLst>
          </p:cNvPr>
          <p:cNvPicPr preferRelativeResize="0"/>
          <p:nvPr/>
        </p:nvPicPr>
        <p:blipFill>
          <a:blip r:embed="rId4">
            <a:alphaModFix/>
          </a:blip>
          <a:stretch>
            <a:fillRect/>
          </a:stretch>
        </p:blipFill>
        <p:spPr>
          <a:xfrm>
            <a:off x="3983525" y="1325075"/>
            <a:ext cx="5085476" cy="2374951"/>
          </a:xfrm>
          <a:prstGeom prst="rect">
            <a:avLst/>
          </a:prstGeom>
          <a:noFill/>
          <a:ln>
            <a:noFill/>
          </a:ln>
        </p:spPr>
      </p:pic>
      <p:pic>
        <p:nvPicPr>
          <p:cNvPr id="15" name="Google Shape;94;p17">
            <a:extLst>
              <a:ext uri="{FF2B5EF4-FFF2-40B4-BE49-F238E27FC236}">
                <a16:creationId xmlns:a16="http://schemas.microsoft.com/office/drawing/2014/main" id="{5FE0EDD9-EB27-3376-AFE5-F4CFB991253C}"/>
              </a:ext>
            </a:extLst>
          </p:cNvPr>
          <p:cNvPicPr preferRelativeResize="0"/>
          <p:nvPr/>
        </p:nvPicPr>
        <p:blipFill rotWithShape="1">
          <a:blip r:embed="rId3">
            <a:alphaModFix/>
          </a:blip>
          <a:srcRect t="2912" r="91043" b="12161"/>
          <a:stretch/>
        </p:blipFill>
        <p:spPr>
          <a:xfrm>
            <a:off x="248549" y="1205075"/>
            <a:ext cx="487299" cy="2374950"/>
          </a:xfrm>
          <a:prstGeom prst="rect">
            <a:avLst/>
          </a:prstGeom>
          <a:noFill/>
          <a:ln>
            <a:noFill/>
          </a:ln>
        </p:spPr>
      </p:pic>
      <p:pic>
        <p:nvPicPr>
          <p:cNvPr id="16" name="Google Shape;95;p17">
            <a:extLst>
              <a:ext uri="{FF2B5EF4-FFF2-40B4-BE49-F238E27FC236}">
                <a16:creationId xmlns:a16="http://schemas.microsoft.com/office/drawing/2014/main" id="{EA3BA177-6AC4-AB4D-A678-81EE76A5D2EB}"/>
              </a:ext>
            </a:extLst>
          </p:cNvPr>
          <p:cNvPicPr preferRelativeResize="0"/>
          <p:nvPr/>
        </p:nvPicPr>
        <p:blipFill rotWithShape="1">
          <a:blip r:embed="rId3">
            <a:alphaModFix/>
          </a:blip>
          <a:srcRect t="89125" r="51159"/>
          <a:stretch/>
        </p:blipFill>
        <p:spPr>
          <a:xfrm>
            <a:off x="215525" y="3664376"/>
            <a:ext cx="2657199" cy="304099"/>
          </a:xfrm>
          <a:prstGeom prst="rect">
            <a:avLst/>
          </a:prstGeom>
          <a:noFill/>
          <a:ln>
            <a:noFill/>
          </a:ln>
        </p:spPr>
      </p:pic>
    </p:spTree>
    <p:extLst>
      <p:ext uri="{BB962C8B-B14F-4D97-AF65-F5344CB8AC3E}">
        <p14:creationId xmlns:p14="http://schemas.microsoft.com/office/powerpoint/2010/main" val="121929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General rules for DataViz</a:t>
            </a:r>
            <a:endParaRPr dirty="0">
              <a:solidFill>
                <a:schemeClr val="tx1"/>
              </a:solidFill>
            </a:endParaRPr>
          </a:p>
        </p:txBody>
      </p:sp>
      <p:sp>
        <p:nvSpPr>
          <p:cNvPr id="9" name="Google Shape;92;p17">
            <a:extLst>
              <a:ext uri="{FF2B5EF4-FFF2-40B4-BE49-F238E27FC236}">
                <a16:creationId xmlns:a16="http://schemas.microsoft.com/office/drawing/2014/main" id="{E66D0366-113C-9973-0F02-A7428397A2EB}"/>
              </a:ext>
            </a:extLst>
          </p:cNvPr>
          <p:cNvSpPr txBox="1"/>
          <p:nvPr/>
        </p:nvSpPr>
        <p:spPr>
          <a:xfrm>
            <a:off x="144375" y="4753600"/>
            <a:ext cx="7740600" cy="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From Bang Wong, </a:t>
            </a:r>
            <a:r>
              <a:rPr lang="en" sz="1000" i="1" dirty="0"/>
              <a:t>Visual Strategies for Biological Data, Nature Collections</a:t>
            </a:r>
            <a:endParaRPr sz="1000" dirty="0"/>
          </a:p>
        </p:txBody>
      </p:sp>
      <p:sp>
        <p:nvSpPr>
          <p:cNvPr id="13" name="Rectangle 12">
            <a:extLst>
              <a:ext uri="{FF2B5EF4-FFF2-40B4-BE49-F238E27FC236}">
                <a16:creationId xmlns:a16="http://schemas.microsoft.com/office/drawing/2014/main" id="{8E69581B-0F26-E7B9-FA49-537CF0ABCA9A}"/>
              </a:ext>
            </a:extLst>
          </p:cNvPr>
          <p:cNvSpPr/>
          <p:nvPr/>
        </p:nvSpPr>
        <p:spPr>
          <a:xfrm>
            <a:off x="534390" y="1092530"/>
            <a:ext cx="296883"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18" name="Rectangle 17">
            <a:extLst>
              <a:ext uri="{FF2B5EF4-FFF2-40B4-BE49-F238E27FC236}">
                <a16:creationId xmlns:a16="http://schemas.microsoft.com/office/drawing/2014/main" id="{E1D32B39-A7E4-7378-5B57-96EFAC71F630}"/>
              </a:ext>
            </a:extLst>
          </p:cNvPr>
          <p:cNvSpPr/>
          <p:nvPr/>
        </p:nvSpPr>
        <p:spPr>
          <a:xfrm>
            <a:off x="4447801" y="1685390"/>
            <a:ext cx="296883"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grpSp>
        <p:nvGrpSpPr>
          <p:cNvPr id="21" name="Group 20">
            <a:extLst>
              <a:ext uri="{FF2B5EF4-FFF2-40B4-BE49-F238E27FC236}">
                <a16:creationId xmlns:a16="http://schemas.microsoft.com/office/drawing/2014/main" id="{38E632ED-960A-B3AB-04C4-D0C3B8EB5BFC}"/>
              </a:ext>
            </a:extLst>
          </p:cNvPr>
          <p:cNvGrpSpPr/>
          <p:nvPr/>
        </p:nvGrpSpPr>
        <p:grpSpPr>
          <a:xfrm>
            <a:off x="58280" y="1205345"/>
            <a:ext cx="4309618" cy="2864599"/>
            <a:chOff x="228765" y="1956733"/>
            <a:chExt cx="4309618" cy="2864599"/>
          </a:xfrm>
        </p:grpSpPr>
        <p:pic>
          <p:nvPicPr>
            <p:cNvPr id="10" name="Google Shape;102;p18">
              <a:extLst>
                <a:ext uri="{FF2B5EF4-FFF2-40B4-BE49-F238E27FC236}">
                  <a16:creationId xmlns:a16="http://schemas.microsoft.com/office/drawing/2014/main" id="{06DA58D5-29E6-E912-B99E-C9830572C80B}"/>
                </a:ext>
              </a:extLst>
            </p:cNvPr>
            <p:cNvPicPr preferRelativeResize="0"/>
            <p:nvPr/>
          </p:nvPicPr>
          <p:blipFill rotWithShape="1">
            <a:blip r:embed="rId3">
              <a:alphaModFix/>
            </a:blip>
            <a:srcRect b="22980"/>
            <a:stretch/>
          </p:blipFill>
          <p:spPr>
            <a:xfrm>
              <a:off x="228765" y="1956733"/>
              <a:ext cx="4309618" cy="2864599"/>
            </a:xfrm>
            <a:prstGeom prst="rect">
              <a:avLst/>
            </a:prstGeom>
            <a:noFill/>
            <a:ln>
              <a:noFill/>
            </a:ln>
          </p:spPr>
        </p:pic>
        <p:sp>
          <p:nvSpPr>
            <p:cNvPr id="17" name="Rectangle 16">
              <a:extLst>
                <a:ext uri="{FF2B5EF4-FFF2-40B4-BE49-F238E27FC236}">
                  <a16:creationId xmlns:a16="http://schemas.microsoft.com/office/drawing/2014/main" id="{9D97C21C-F75F-0135-BFD3-06A4C4D9D7B5}"/>
                </a:ext>
              </a:extLst>
            </p:cNvPr>
            <p:cNvSpPr/>
            <p:nvPr/>
          </p:nvSpPr>
          <p:spPr>
            <a:xfrm>
              <a:off x="2235132" y="2032432"/>
              <a:ext cx="296883"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20" name="Rectangle 19">
              <a:extLst>
                <a:ext uri="{FF2B5EF4-FFF2-40B4-BE49-F238E27FC236}">
                  <a16:creationId xmlns:a16="http://schemas.microsoft.com/office/drawing/2014/main" id="{66FC6D19-B133-B7F2-63FE-2259C7D82BD4}"/>
                </a:ext>
              </a:extLst>
            </p:cNvPr>
            <p:cNvSpPr/>
            <p:nvPr/>
          </p:nvSpPr>
          <p:spPr>
            <a:xfrm>
              <a:off x="392417" y="2044269"/>
              <a:ext cx="296883"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grpSp>
      <p:grpSp>
        <p:nvGrpSpPr>
          <p:cNvPr id="24" name="Group 23">
            <a:extLst>
              <a:ext uri="{FF2B5EF4-FFF2-40B4-BE49-F238E27FC236}">
                <a16:creationId xmlns:a16="http://schemas.microsoft.com/office/drawing/2014/main" id="{4FD636B7-A963-FAE5-6B11-2BC5D932A825}"/>
              </a:ext>
            </a:extLst>
          </p:cNvPr>
          <p:cNvGrpSpPr/>
          <p:nvPr/>
        </p:nvGrpSpPr>
        <p:grpSpPr>
          <a:xfrm>
            <a:off x="4824587" y="1139450"/>
            <a:ext cx="3719038" cy="2864599"/>
            <a:chOff x="6022427" y="2469515"/>
            <a:chExt cx="3121573" cy="2284085"/>
          </a:xfrm>
        </p:grpSpPr>
        <p:grpSp>
          <p:nvGrpSpPr>
            <p:cNvPr id="22" name="Group 21">
              <a:extLst>
                <a:ext uri="{FF2B5EF4-FFF2-40B4-BE49-F238E27FC236}">
                  <a16:creationId xmlns:a16="http://schemas.microsoft.com/office/drawing/2014/main" id="{F67C8048-C2AE-24CB-29B1-401D5C6AEBD4}"/>
                </a:ext>
              </a:extLst>
            </p:cNvPr>
            <p:cNvGrpSpPr/>
            <p:nvPr/>
          </p:nvGrpSpPr>
          <p:grpSpPr>
            <a:xfrm>
              <a:off x="6022427" y="2469515"/>
              <a:ext cx="3121573" cy="2284085"/>
              <a:chOff x="4531550" y="1439171"/>
              <a:chExt cx="3121573" cy="2284085"/>
            </a:xfrm>
          </p:grpSpPr>
          <p:pic>
            <p:nvPicPr>
              <p:cNvPr id="11" name="Google Shape;103;p18">
                <a:extLst>
                  <a:ext uri="{FF2B5EF4-FFF2-40B4-BE49-F238E27FC236}">
                    <a16:creationId xmlns:a16="http://schemas.microsoft.com/office/drawing/2014/main" id="{1AD21086-758F-FB73-661E-1BCD3B9CA16B}"/>
                  </a:ext>
                </a:extLst>
              </p:cNvPr>
              <p:cNvPicPr preferRelativeResize="0"/>
              <p:nvPr/>
            </p:nvPicPr>
            <p:blipFill rotWithShape="1">
              <a:blip r:embed="rId4">
                <a:alphaModFix/>
              </a:blip>
              <a:srcRect l="37087"/>
              <a:stretch/>
            </p:blipFill>
            <p:spPr>
              <a:xfrm>
                <a:off x="4531550" y="1439171"/>
                <a:ext cx="3121573" cy="2284085"/>
              </a:xfrm>
              <a:prstGeom prst="rect">
                <a:avLst/>
              </a:prstGeom>
              <a:noFill/>
              <a:ln>
                <a:noFill/>
              </a:ln>
            </p:spPr>
          </p:pic>
          <p:sp>
            <p:nvSpPr>
              <p:cNvPr id="19" name="Rectangle 18">
                <a:extLst>
                  <a:ext uri="{FF2B5EF4-FFF2-40B4-BE49-F238E27FC236}">
                    <a16:creationId xmlns:a16="http://schemas.microsoft.com/office/drawing/2014/main" id="{DAC6CFBB-6F64-2AF9-0481-497EE4D7F0C6}"/>
                  </a:ext>
                </a:extLst>
              </p:cNvPr>
              <p:cNvSpPr/>
              <p:nvPr/>
            </p:nvSpPr>
            <p:spPr>
              <a:xfrm>
                <a:off x="6683829" y="1640307"/>
                <a:ext cx="296883"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grpSp>
        <p:sp>
          <p:nvSpPr>
            <p:cNvPr id="23" name="Rectangle 22">
              <a:extLst>
                <a:ext uri="{FF2B5EF4-FFF2-40B4-BE49-F238E27FC236}">
                  <a16:creationId xmlns:a16="http://schemas.microsoft.com/office/drawing/2014/main" id="{900E5BC2-12E8-3280-5562-B455D2894ED2}"/>
                </a:ext>
              </a:extLst>
            </p:cNvPr>
            <p:cNvSpPr/>
            <p:nvPr/>
          </p:nvSpPr>
          <p:spPr>
            <a:xfrm>
              <a:off x="6022427" y="2637644"/>
              <a:ext cx="247744" cy="258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8A85AA65-62B4-24C2-B95F-349DE2BE5E47}"/>
              </a:ext>
            </a:extLst>
          </p:cNvPr>
          <p:cNvSpPr txBox="1"/>
          <p:nvPr/>
        </p:nvSpPr>
        <p:spPr>
          <a:xfrm>
            <a:off x="5119748" y="3952263"/>
            <a:ext cx="3719037" cy="1169551"/>
          </a:xfrm>
          <a:prstGeom prst="rect">
            <a:avLst/>
          </a:prstGeom>
          <a:noFill/>
        </p:spPr>
        <p:txBody>
          <a:bodyPr wrap="square" rtlCol="0">
            <a:spAutoFit/>
          </a:bodyPr>
          <a:lstStyle/>
          <a:p>
            <a:r>
              <a:rPr lang="en-US" b="1" dirty="0"/>
              <a:t>Color</a:t>
            </a:r>
            <a:r>
              <a:rPr lang="en-US" dirty="0"/>
              <a:t> is not ideal for presenting quantitative data because shifts in color scales are not the same as changes in value. </a:t>
            </a:r>
            <a:r>
              <a:rPr lang="en-US" b="1" dirty="0"/>
              <a:t>Black to white </a:t>
            </a:r>
            <a:r>
              <a:rPr lang="en-US" dirty="0"/>
              <a:t>transitions are easier to discern. </a:t>
            </a:r>
          </a:p>
          <a:p>
            <a:endParaRPr lang="en-US" dirty="0"/>
          </a:p>
        </p:txBody>
      </p:sp>
    </p:spTree>
    <p:extLst>
      <p:ext uri="{BB962C8B-B14F-4D97-AF65-F5344CB8AC3E}">
        <p14:creationId xmlns:p14="http://schemas.microsoft.com/office/powerpoint/2010/main" val="421604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4" name="Google Shape;128;p22">
            <a:extLst>
              <a:ext uri="{FF2B5EF4-FFF2-40B4-BE49-F238E27FC236}">
                <a16:creationId xmlns:a16="http://schemas.microsoft.com/office/drawing/2014/main" id="{4086AADB-D889-ACE0-C8C9-FE4A704F1E39}"/>
              </a:ext>
            </a:extLst>
          </p:cNvPr>
          <p:cNvPicPr preferRelativeResize="0"/>
          <p:nvPr/>
        </p:nvPicPr>
        <p:blipFill>
          <a:blip r:embed="rId3">
            <a:alphaModFix/>
          </a:blip>
          <a:stretch>
            <a:fillRect/>
          </a:stretch>
        </p:blipFill>
        <p:spPr>
          <a:xfrm>
            <a:off x="2247680" y="865325"/>
            <a:ext cx="4282880" cy="3888275"/>
          </a:xfrm>
          <a:prstGeom prst="rect">
            <a:avLst/>
          </a:prstGeom>
          <a:noFill/>
          <a:ln>
            <a:noFill/>
          </a:ln>
        </p:spPr>
      </p:pic>
      <p:sp>
        <p:nvSpPr>
          <p:cNvPr id="5" name="Google Shape;92;p17">
            <a:extLst>
              <a:ext uri="{FF2B5EF4-FFF2-40B4-BE49-F238E27FC236}">
                <a16:creationId xmlns:a16="http://schemas.microsoft.com/office/drawing/2014/main" id="{D4076BF0-2402-0C8C-A248-96D7D1197AE2}"/>
              </a:ext>
            </a:extLst>
          </p:cNvPr>
          <p:cNvSpPr txBox="1"/>
          <p:nvPr/>
        </p:nvSpPr>
        <p:spPr>
          <a:xfrm>
            <a:off x="144375" y="4753600"/>
            <a:ext cx="7740600" cy="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From Bang Wong, </a:t>
            </a:r>
            <a:r>
              <a:rPr lang="en" sz="1000" i="1" dirty="0"/>
              <a:t>Visual Strategies for Biological Data, Nature Collections</a:t>
            </a:r>
            <a:endParaRPr sz="1000" dirty="0"/>
          </a:p>
        </p:txBody>
      </p:sp>
    </p:spTree>
    <p:extLst>
      <p:ext uri="{BB962C8B-B14F-4D97-AF65-F5344CB8AC3E}">
        <p14:creationId xmlns:p14="http://schemas.microsoft.com/office/powerpoint/2010/main" val="968011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9" name="Picture 8" descr="Chart&#10;&#10;Description automatically generated">
            <a:extLst>
              <a:ext uri="{FF2B5EF4-FFF2-40B4-BE49-F238E27FC236}">
                <a16:creationId xmlns:a16="http://schemas.microsoft.com/office/drawing/2014/main" id="{519C5D9E-F093-E4FC-425A-A22212B27054}"/>
              </a:ext>
            </a:extLst>
          </p:cNvPr>
          <p:cNvPicPr>
            <a:picLocks noChangeAspect="1"/>
          </p:cNvPicPr>
          <p:nvPr/>
        </p:nvPicPr>
        <p:blipFill>
          <a:blip r:embed="rId3"/>
          <a:stretch>
            <a:fillRect/>
          </a:stretch>
        </p:blipFill>
        <p:spPr>
          <a:xfrm>
            <a:off x="274319" y="1463607"/>
            <a:ext cx="3746500" cy="2413000"/>
          </a:xfrm>
          <a:prstGeom prst="rect">
            <a:avLst/>
          </a:prstGeom>
        </p:spPr>
      </p:pic>
      <p:pic>
        <p:nvPicPr>
          <p:cNvPr id="11" name="Picture 10" descr="Scatter chart, qr code&#10;&#10;Description automatically generated">
            <a:extLst>
              <a:ext uri="{FF2B5EF4-FFF2-40B4-BE49-F238E27FC236}">
                <a16:creationId xmlns:a16="http://schemas.microsoft.com/office/drawing/2014/main" id="{00E03C39-A519-5E58-7FD6-30D89E4F7D68}"/>
              </a:ext>
            </a:extLst>
          </p:cNvPr>
          <p:cNvPicPr>
            <a:picLocks noChangeAspect="1"/>
          </p:cNvPicPr>
          <p:nvPr/>
        </p:nvPicPr>
        <p:blipFill>
          <a:blip r:embed="rId4"/>
          <a:stretch>
            <a:fillRect/>
          </a:stretch>
        </p:blipFill>
        <p:spPr>
          <a:xfrm>
            <a:off x="4940630" y="1159731"/>
            <a:ext cx="3276600" cy="2870200"/>
          </a:xfrm>
          <a:prstGeom prst="rect">
            <a:avLst/>
          </a:prstGeom>
        </p:spPr>
      </p:pic>
      <p:sp>
        <p:nvSpPr>
          <p:cNvPr id="14" name="TextBox 13">
            <a:extLst>
              <a:ext uri="{FF2B5EF4-FFF2-40B4-BE49-F238E27FC236}">
                <a16:creationId xmlns:a16="http://schemas.microsoft.com/office/drawing/2014/main" id="{80B7DC01-DDFB-D6F7-F48C-672CAA887866}"/>
              </a:ext>
            </a:extLst>
          </p:cNvPr>
          <p:cNvSpPr txBox="1"/>
          <p:nvPr/>
        </p:nvSpPr>
        <p:spPr>
          <a:xfrm>
            <a:off x="6935189" y="4715291"/>
            <a:ext cx="2024913" cy="307777"/>
          </a:xfrm>
          <a:prstGeom prst="rect">
            <a:avLst/>
          </a:prstGeom>
          <a:noFill/>
        </p:spPr>
        <p:txBody>
          <a:bodyPr wrap="none" rtlCol="0">
            <a:spAutoFit/>
          </a:bodyPr>
          <a:lstStyle/>
          <a:p>
            <a:r>
              <a:rPr lang="en-US" dirty="0" err="1"/>
              <a:t>Joung</a:t>
            </a:r>
            <a:r>
              <a:rPr lang="en-US" dirty="0"/>
              <a:t> et al., </a:t>
            </a:r>
            <a:r>
              <a:rPr lang="en-US" i="1" dirty="0"/>
              <a:t>Cell</a:t>
            </a:r>
            <a:r>
              <a:rPr lang="en-US" dirty="0"/>
              <a:t> 2023</a:t>
            </a:r>
          </a:p>
        </p:txBody>
      </p:sp>
    </p:spTree>
    <p:extLst>
      <p:ext uri="{BB962C8B-B14F-4D97-AF65-F5344CB8AC3E}">
        <p14:creationId xmlns:p14="http://schemas.microsoft.com/office/powerpoint/2010/main" val="93916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4" name="Picture 3" descr="Chart, scatter chart&#10;&#10;Description automatically generated">
            <a:extLst>
              <a:ext uri="{FF2B5EF4-FFF2-40B4-BE49-F238E27FC236}">
                <a16:creationId xmlns:a16="http://schemas.microsoft.com/office/drawing/2014/main" id="{296B247D-78C0-9E42-F8C1-20D23E2AAEC9}"/>
              </a:ext>
            </a:extLst>
          </p:cNvPr>
          <p:cNvPicPr>
            <a:picLocks noChangeAspect="1"/>
          </p:cNvPicPr>
          <p:nvPr/>
        </p:nvPicPr>
        <p:blipFill>
          <a:blip r:embed="rId3"/>
          <a:stretch>
            <a:fillRect/>
          </a:stretch>
        </p:blipFill>
        <p:spPr>
          <a:xfrm>
            <a:off x="274319" y="915968"/>
            <a:ext cx="4610100" cy="4051300"/>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363640E6-977C-2E69-5BAA-E01BA574811B}"/>
              </a:ext>
            </a:extLst>
          </p:cNvPr>
          <p:cNvPicPr>
            <a:picLocks noChangeAspect="1"/>
          </p:cNvPicPr>
          <p:nvPr/>
        </p:nvPicPr>
        <p:blipFill>
          <a:blip r:embed="rId4"/>
          <a:stretch>
            <a:fillRect/>
          </a:stretch>
        </p:blipFill>
        <p:spPr>
          <a:xfrm>
            <a:off x="5296090" y="1113569"/>
            <a:ext cx="3207830" cy="2124296"/>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EC04E7F3-84CE-161D-7AE9-AE1B1906B7D6}"/>
              </a:ext>
            </a:extLst>
          </p:cNvPr>
          <p:cNvPicPr>
            <a:picLocks noChangeAspect="1"/>
          </p:cNvPicPr>
          <p:nvPr/>
        </p:nvPicPr>
        <p:blipFill rotWithShape="1">
          <a:blip r:embed="rId5"/>
          <a:srcRect t="61499" r="37288"/>
          <a:stretch/>
        </p:blipFill>
        <p:spPr>
          <a:xfrm>
            <a:off x="5902235" y="3470757"/>
            <a:ext cx="2284137" cy="940571"/>
          </a:xfrm>
          <a:prstGeom prst="rect">
            <a:avLst/>
          </a:prstGeom>
        </p:spPr>
      </p:pic>
      <p:sp>
        <p:nvSpPr>
          <p:cNvPr id="10" name="TextBox 9">
            <a:extLst>
              <a:ext uri="{FF2B5EF4-FFF2-40B4-BE49-F238E27FC236}">
                <a16:creationId xmlns:a16="http://schemas.microsoft.com/office/drawing/2014/main" id="{02680384-1DDA-48E3-605A-66AECF73B189}"/>
              </a:ext>
            </a:extLst>
          </p:cNvPr>
          <p:cNvSpPr txBox="1"/>
          <p:nvPr/>
        </p:nvSpPr>
        <p:spPr>
          <a:xfrm>
            <a:off x="6935189" y="4715291"/>
            <a:ext cx="2024913" cy="307777"/>
          </a:xfrm>
          <a:prstGeom prst="rect">
            <a:avLst/>
          </a:prstGeom>
          <a:noFill/>
        </p:spPr>
        <p:txBody>
          <a:bodyPr wrap="none" rtlCol="0">
            <a:spAutoFit/>
          </a:bodyPr>
          <a:lstStyle/>
          <a:p>
            <a:r>
              <a:rPr lang="en-US" dirty="0" err="1"/>
              <a:t>Joung</a:t>
            </a:r>
            <a:r>
              <a:rPr lang="en-US" dirty="0"/>
              <a:t> et al., </a:t>
            </a:r>
            <a:r>
              <a:rPr lang="en-US" i="1" dirty="0"/>
              <a:t>Cell</a:t>
            </a:r>
            <a:r>
              <a:rPr lang="en-US" dirty="0"/>
              <a:t> 2023</a:t>
            </a:r>
          </a:p>
        </p:txBody>
      </p:sp>
    </p:spTree>
    <p:extLst>
      <p:ext uri="{BB962C8B-B14F-4D97-AF65-F5344CB8AC3E}">
        <p14:creationId xmlns:p14="http://schemas.microsoft.com/office/powerpoint/2010/main" val="288222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a:t>
            </a:r>
            <a:r>
              <a:rPr lang="en" b="1" dirty="0">
                <a:solidFill>
                  <a:srgbClr val="FF0000"/>
                </a:solidFill>
              </a:rPr>
              <a:t>NOT</a:t>
            </a:r>
            <a:r>
              <a:rPr lang="en" dirty="0">
                <a:solidFill>
                  <a:schemeClr val="tx1"/>
                </a:solidFill>
              </a:rPr>
              <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4" name="Google Shape;286;p46" descr="https://i.redditmedia.com/WyiEyI0ZO57C_2wDKOYTYTE3EzYOnWCNk75q0IxDWg4.png?w=1024&amp;s=aa653000c3d5c44449b81f2c8033d0a0">
            <a:extLst>
              <a:ext uri="{FF2B5EF4-FFF2-40B4-BE49-F238E27FC236}">
                <a16:creationId xmlns:a16="http://schemas.microsoft.com/office/drawing/2014/main" id="{0D3B1411-31DB-3060-780D-8321B1EBB366}"/>
              </a:ext>
            </a:extLst>
          </p:cNvPr>
          <p:cNvPicPr preferRelativeResize="0"/>
          <p:nvPr/>
        </p:nvPicPr>
        <p:blipFill rotWithShape="1">
          <a:blip r:embed="rId3">
            <a:alphaModFix/>
          </a:blip>
          <a:srcRect/>
          <a:stretch/>
        </p:blipFill>
        <p:spPr>
          <a:xfrm>
            <a:off x="507276" y="1077450"/>
            <a:ext cx="7763688" cy="3611777"/>
          </a:xfrm>
          <a:prstGeom prst="rect">
            <a:avLst/>
          </a:prstGeom>
          <a:noFill/>
          <a:ln>
            <a:noFill/>
          </a:ln>
        </p:spPr>
      </p:pic>
    </p:spTree>
    <p:extLst>
      <p:ext uri="{BB962C8B-B14F-4D97-AF65-F5344CB8AC3E}">
        <p14:creationId xmlns:p14="http://schemas.microsoft.com/office/powerpoint/2010/main" val="41999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a:t>
            </a:r>
            <a:r>
              <a:rPr lang="en" b="1" dirty="0">
                <a:solidFill>
                  <a:srgbClr val="FF0000"/>
                </a:solidFill>
              </a:rPr>
              <a:t>NOT</a:t>
            </a:r>
            <a:r>
              <a:rPr lang="en" dirty="0">
                <a:solidFill>
                  <a:schemeClr val="tx1"/>
                </a:solidFill>
              </a:rPr>
              <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3" name="Google Shape;251;p40" descr="An external file that holds a picture, illustration, etc.&#10;Object name is biomed-24-3-311f3.jpg">
            <a:extLst>
              <a:ext uri="{FF2B5EF4-FFF2-40B4-BE49-F238E27FC236}">
                <a16:creationId xmlns:a16="http://schemas.microsoft.com/office/drawing/2014/main" id="{9E7515AE-69AD-69F7-D235-B73681A52836}"/>
              </a:ext>
            </a:extLst>
          </p:cNvPr>
          <p:cNvPicPr preferRelativeResize="0"/>
          <p:nvPr/>
        </p:nvPicPr>
        <p:blipFill rotWithShape="1">
          <a:blip r:embed="rId3">
            <a:alphaModFix/>
          </a:blip>
          <a:srcRect/>
          <a:stretch/>
        </p:blipFill>
        <p:spPr>
          <a:xfrm>
            <a:off x="1310405" y="1199443"/>
            <a:ext cx="6448425" cy="3371851"/>
          </a:xfrm>
          <a:prstGeom prst="rect">
            <a:avLst/>
          </a:prstGeom>
          <a:noFill/>
          <a:ln>
            <a:noFill/>
          </a:ln>
        </p:spPr>
      </p:pic>
    </p:spTree>
    <p:extLst>
      <p:ext uri="{BB962C8B-B14F-4D97-AF65-F5344CB8AC3E}">
        <p14:creationId xmlns:p14="http://schemas.microsoft.com/office/powerpoint/2010/main" val="4001501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a:t>
            </a:r>
            <a:r>
              <a:rPr lang="en" b="1" dirty="0">
                <a:solidFill>
                  <a:srgbClr val="FF0000"/>
                </a:solidFill>
              </a:rPr>
              <a:t>NOT</a:t>
            </a:r>
            <a:r>
              <a:rPr lang="en" dirty="0">
                <a:solidFill>
                  <a:schemeClr val="tx1"/>
                </a:solidFill>
              </a:rPr>
              <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4" name="Google Shape;261;p42" descr="An axis should not change scales midway">
            <a:extLst>
              <a:ext uri="{FF2B5EF4-FFF2-40B4-BE49-F238E27FC236}">
                <a16:creationId xmlns:a16="http://schemas.microsoft.com/office/drawing/2014/main" id="{3F78FD4B-3522-DE69-7ED6-500D4ECD6574}"/>
              </a:ext>
            </a:extLst>
          </p:cNvPr>
          <p:cNvPicPr preferRelativeResize="0"/>
          <p:nvPr/>
        </p:nvPicPr>
        <p:blipFill rotWithShape="1">
          <a:blip r:embed="rId3">
            <a:alphaModFix/>
          </a:blip>
          <a:srcRect/>
          <a:stretch/>
        </p:blipFill>
        <p:spPr>
          <a:xfrm>
            <a:off x="1250443" y="1107942"/>
            <a:ext cx="6277353" cy="3761238"/>
          </a:xfrm>
          <a:prstGeom prst="rect">
            <a:avLst/>
          </a:prstGeom>
          <a:noFill/>
          <a:ln>
            <a:noFill/>
          </a:ln>
        </p:spPr>
      </p:pic>
    </p:spTree>
    <p:extLst>
      <p:ext uri="{BB962C8B-B14F-4D97-AF65-F5344CB8AC3E}">
        <p14:creationId xmlns:p14="http://schemas.microsoft.com/office/powerpoint/2010/main" val="1843960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7339-B7FD-DA49-955D-44031D5BC324}"/>
              </a:ext>
            </a:extLst>
          </p:cNvPr>
          <p:cNvSpPr>
            <a:spLocks noGrp="1"/>
          </p:cNvSpPr>
          <p:nvPr>
            <p:ph type="title"/>
          </p:nvPr>
        </p:nvSpPr>
        <p:spPr>
          <a:xfrm>
            <a:off x="77821" y="274320"/>
            <a:ext cx="9066179" cy="572700"/>
          </a:xfrm>
        </p:spPr>
        <p:txBody>
          <a:bodyPr/>
          <a:lstStyle/>
          <a:p>
            <a:pPr algn="ctr"/>
            <a:r>
              <a:rPr lang="en-US" dirty="0"/>
              <a:t>DataViz is an art (with some important rules to follow)</a:t>
            </a:r>
            <a:endParaRPr lang="en-US" sz="1400" dirty="0"/>
          </a:p>
        </p:txBody>
      </p:sp>
      <p:grpSp>
        <p:nvGrpSpPr>
          <p:cNvPr id="14" name="Group 13">
            <a:extLst>
              <a:ext uri="{FF2B5EF4-FFF2-40B4-BE49-F238E27FC236}">
                <a16:creationId xmlns:a16="http://schemas.microsoft.com/office/drawing/2014/main" id="{B298C67E-CA6F-4A56-9823-DBD6175C2097}"/>
              </a:ext>
            </a:extLst>
          </p:cNvPr>
          <p:cNvGrpSpPr/>
          <p:nvPr/>
        </p:nvGrpSpPr>
        <p:grpSpPr>
          <a:xfrm>
            <a:off x="260671" y="3200608"/>
            <a:ext cx="2764761" cy="1913852"/>
            <a:chOff x="50870" y="1504419"/>
            <a:chExt cx="4649779" cy="3475386"/>
          </a:xfrm>
        </p:grpSpPr>
        <p:grpSp>
          <p:nvGrpSpPr>
            <p:cNvPr id="13" name="Group 12">
              <a:extLst>
                <a:ext uri="{FF2B5EF4-FFF2-40B4-BE49-F238E27FC236}">
                  <a16:creationId xmlns:a16="http://schemas.microsoft.com/office/drawing/2014/main" id="{1C3FED09-630D-7B1B-586E-6EABF48D9FED}"/>
                </a:ext>
              </a:extLst>
            </p:cNvPr>
            <p:cNvGrpSpPr/>
            <p:nvPr/>
          </p:nvGrpSpPr>
          <p:grpSpPr>
            <a:xfrm>
              <a:off x="491443" y="1504419"/>
              <a:ext cx="4209206" cy="3475386"/>
              <a:chOff x="491443" y="1504419"/>
              <a:chExt cx="4209206" cy="3475386"/>
            </a:xfrm>
          </p:grpSpPr>
          <p:pic>
            <p:nvPicPr>
              <p:cNvPr id="7" name="Picture 6" descr="Chart, map&#10;&#10;Description automatically generated">
                <a:extLst>
                  <a:ext uri="{FF2B5EF4-FFF2-40B4-BE49-F238E27FC236}">
                    <a16:creationId xmlns:a16="http://schemas.microsoft.com/office/drawing/2014/main" id="{D1A41B1B-CF5F-C16D-6272-FC60D9A093AD}"/>
                  </a:ext>
                </a:extLst>
              </p:cNvPr>
              <p:cNvPicPr>
                <a:picLocks noChangeAspect="1"/>
              </p:cNvPicPr>
              <p:nvPr/>
            </p:nvPicPr>
            <p:blipFill rotWithShape="1">
              <a:blip r:embed="rId2"/>
              <a:srcRect l="9005" t="5334" r="25403" b="5334"/>
              <a:stretch/>
            </p:blipFill>
            <p:spPr>
              <a:xfrm>
                <a:off x="527070" y="1615044"/>
                <a:ext cx="3498664" cy="3254136"/>
              </a:xfrm>
              <a:prstGeom prst="rect">
                <a:avLst/>
              </a:prstGeom>
            </p:spPr>
          </p:pic>
          <p:sp>
            <p:nvSpPr>
              <p:cNvPr id="8" name="Rectangle 7">
                <a:extLst>
                  <a:ext uri="{FF2B5EF4-FFF2-40B4-BE49-F238E27FC236}">
                    <a16:creationId xmlns:a16="http://schemas.microsoft.com/office/drawing/2014/main" id="{119B79B4-3D52-4C59-FAD9-59B12A6F43AE}"/>
                  </a:ext>
                </a:extLst>
              </p:cNvPr>
              <p:cNvSpPr/>
              <p:nvPr/>
            </p:nvSpPr>
            <p:spPr>
              <a:xfrm>
                <a:off x="3051958" y="1626919"/>
                <a:ext cx="1009403" cy="66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C43864-FE5D-C696-071F-B2F3F32B407B}"/>
                  </a:ext>
                </a:extLst>
              </p:cNvPr>
              <p:cNvSpPr/>
              <p:nvPr/>
            </p:nvSpPr>
            <p:spPr>
              <a:xfrm>
                <a:off x="3691246" y="3501241"/>
                <a:ext cx="1009403" cy="66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263334-0ED7-BD7A-DDDF-F69CC91B14AE}"/>
                  </a:ext>
                </a:extLst>
              </p:cNvPr>
              <p:cNvSpPr/>
              <p:nvPr/>
            </p:nvSpPr>
            <p:spPr>
              <a:xfrm>
                <a:off x="3353788" y="4314786"/>
                <a:ext cx="1009403" cy="66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CA5565-2098-2E83-5807-E82B29596B12}"/>
                  </a:ext>
                </a:extLst>
              </p:cNvPr>
              <p:cNvSpPr/>
              <p:nvPr/>
            </p:nvSpPr>
            <p:spPr>
              <a:xfrm>
                <a:off x="491443" y="1504419"/>
                <a:ext cx="1218604" cy="66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EBF0F90-E1AE-90C2-3003-2747C27F8516}"/>
                </a:ext>
              </a:extLst>
            </p:cNvPr>
            <p:cNvSpPr/>
            <p:nvPr/>
          </p:nvSpPr>
          <p:spPr>
            <a:xfrm>
              <a:off x="50870" y="2169438"/>
              <a:ext cx="1009403" cy="66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Chart&#10;&#10;Description automatically generated">
            <a:extLst>
              <a:ext uri="{FF2B5EF4-FFF2-40B4-BE49-F238E27FC236}">
                <a16:creationId xmlns:a16="http://schemas.microsoft.com/office/drawing/2014/main" id="{A8075BF8-5B69-9EAC-64CA-A41A10C9CE24}"/>
              </a:ext>
            </a:extLst>
          </p:cNvPr>
          <p:cNvPicPr>
            <a:picLocks noChangeAspect="1"/>
          </p:cNvPicPr>
          <p:nvPr/>
        </p:nvPicPr>
        <p:blipFill>
          <a:blip r:embed="rId3"/>
          <a:stretch>
            <a:fillRect/>
          </a:stretch>
        </p:blipFill>
        <p:spPr>
          <a:xfrm>
            <a:off x="3536082" y="1092018"/>
            <a:ext cx="2398806" cy="1936044"/>
          </a:xfrm>
          <a:prstGeom prst="rect">
            <a:avLst/>
          </a:prstGeom>
        </p:spPr>
      </p:pic>
      <p:pic>
        <p:nvPicPr>
          <p:cNvPr id="18" name="Picture 17" descr="Diagram&#10;&#10;Description automatically generated">
            <a:extLst>
              <a:ext uri="{FF2B5EF4-FFF2-40B4-BE49-F238E27FC236}">
                <a16:creationId xmlns:a16="http://schemas.microsoft.com/office/drawing/2014/main" id="{8C762D32-8B5F-363B-CDE4-F3F2E8978832}"/>
              </a:ext>
            </a:extLst>
          </p:cNvPr>
          <p:cNvPicPr>
            <a:picLocks noChangeAspect="1"/>
          </p:cNvPicPr>
          <p:nvPr/>
        </p:nvPicPr>
        <p:blipFill>
          <a:blip r:embed="rId4"/>
          <a:stretch>
            <a:fillRect/>
          </a:stretch>
        </p:blipFill>
        <p:spPr>
          <a:xfrm>
            <a:off x="6196388" y="1213847"/>
            <a:ext cx="2764761" cy="3655333"/>
          </a:xfrm>
          <a:prstGeom prst="rect">
            <a:avLst/>
          </a:prstGeom>
        </p:spPr>
      </p:pic>
      <p:pic>
        <p:nvPicPr>
          <p:cNvPr id="20" name="Picture 19" descr="Chart, line chart&#10;&#10;Description automatically generated">
            <a:extLst>
              <a:ext uri="{FF2B5EF4-FFF2-40B4-BE49-F238E27FC236}">
                <a16:creationId xmlns:a16="http://schemas.microsoft.com/office/drawing/2014/main" id="{2DDC4818-03DC-E219-6E82-CBA229024E7A}"/>
              </a:ext>
            </a:extLst>
          </p:cNvPr>
          <p:cNvPicPr>
            <a:picLocks noChangeAspect="1"/>
          </p:cNvPicPr>
          <p:nvPr/>
        </p:nvPicPr>
        <p:blipFill>
          <a:blip r:embed="rId5"/>
          <a:stretch>
            <a:fillRect/>
          </a:stretch>
        </p:blipFill>
        <p:spPr>
          <a:xfrm>
            <a:off x="633364" y="1277272"/>
            <a:ext cx="2011948" cy="1638717"/>
          </a:xfrm>
          <a:prstGeom prst="rect">
            <a:avLst/>
          </a:prstGeom>
        </p:spPr>
      </p:pic>
      <p:pic>
        <p:nvPicPr>
          <p:cNvPr id="22" name="Picture 21" descr="Chart, bar chart&#10;&#10;Description automatically generated">
            <a:extLst>
              <a:ext uri="{FF2B5EF4-FFF2-40B4-BE49-F238E27FC236}">
                <a16:creationId xmlns:a16="http://schemas.microsoft.com/office/drawing/2014/main" id="{1D5D293A-04AC-4A02-115F-2FB3990907F3}"/>
              </a:ext>
            </a:extLst>
          </p:cNvPr>
          <p:cNvPicPr>
            <a:picLocks noChangeAspect="1"/>
          </p:cNvPicPr>
          <p:nvPr/>
        </p:nvPicPr>
        <p:blipFill>
          <a:blip r:embed="rId6"/>
          <a:stretch>
            <a:fillRect/>
          </a:stretch>
        </p:blipFill>
        <p:spPr>
          <a:xfrm>
            <a:off x="3536082" y="3381468"/>
            <a:ext cx="2398806" cy="1762032"/>
          </a:xfrm>
          <a:prstGeom prst="rect">
            <a:avLst/>
          </a:prstGeom>
        </p:spPr>
      </p:pic>
      <p:sp>
        <p:nvSpPr>
          <p:cNvPr id="23" name="TextBox 22">
            <a:extLst>
              <a:ext uri="{FF2B5EF4-FFF2-40B4-BE49-F238E27FC236}">
                <a16:creationId xmlns:a16="http://schemas.microsoft.com/office/drawing/2014/main" id="{6E4D69A1-B002-2B44-E627-5F1B314F2D3E}"/>
              </a:ext>
            </a:extLst>
          </p:cNvPr>
          <p:cNvSpPr txBox="1"/>
          <p:nvPr/>
        </p:nvSpPr>
        <p:spPr>
          <a:xfrm>
            <a:off x="-48874" y="904541"/>
            <a:ext cx="1146468" cy="369332"/>
          </a:xfrm>
          <a:prstGeom prst="rect">
            <a:avLst/>
          </a:prstGeom>
          <a:noFill/>
        </p:spPr>
        <p:txBody>
          <a:bodyPr wrap="none" rtlCol="0">
            <a:spAutoFit/>
          </a:bodyPr>
          <a:lstStyle/>
          <a:p>
            <a:r>
              <a:rPr lang="en-US" sz="1800" b="1" dirty="0"/>
              <a:t>Line plot</a:t>
            </a:r>
          </a:p>
        </p:txBody>
      </p:sp>
      <p:sp>
        <p:nvSpPr>
          <p:cNvPr id="24" name="TextBox 23">
            <a:extLst>
              <a:ext uri="{FF2B5EF4-FFF2-40B4-BE49-F238E27FC236}">
                <a16:creationId xmlns:a16="http://schemas.microsoft.com/office/drawing/2014/main" id="{9B5BC009-A807-8ADA-4B34-6E9DD4981879}"/>
              </a:ext>
            </a:extLst>
          </p:cNvPr>
          <p:cNvSpPr txBox="1"/>
          <p:nvPr/>
        </p:nvSpPr>
        <p:spPr>
          <a:xfrm>
            <a:off x="-48874" y="3076862"/>
            <a:ext cx="1223412" cy="369332"/>
          </a:xfrm>
          <a:prstGeom prst="rect">
            <a:avLst/>
          </a:prstGeom>
          <a:noFill/>
        </p:spPr>
        <p:txBody>
          <a:bodyPr wrap="none" rtlCol="0">
            <a:spAutoFit/>
          </a:bodyPr>
          <a:lstStyle/>
          <a:p>
            <a:r>
              <a:rPr lang="en-US" sz="1800" b="1" dirty="0" err="1"/>
              <a:t>tSNE</a:t>
            </a:r>
            <a:r>
              <a:rPr lang="en-US" sz="1800" b="1" dirty="0"/>
              <a:t> plot</a:t>
            </a:r>
          </a:p>
        </p:txBody>
      </p:sp>
      <p:sp>
        <p:nvSpPr>
          <p:cNvPr id="25" name="TextBox 24">
            <a:extLst>
              <a:ext uri="{FF2B5EF4-FFF2-40B4-BE49-F238E27FC236}">
                <a16:creationId xmlns:a16="http://schemas.microsoft.com/office/drawing/2014/main" id="{BA6B6A90-BC56-B981-F473-F757481AB256}"/>
              </a:ext>
            </a:extLst>
          </p:cNvPr>
          <p:cNvSpPr txBox="1"/>
          <p:nvPr/>
        </p:nvSpPr>
        <p:spPr>
          <a:xfrm>
            <a:off x="2831507" y="3105328"/>
            <a:ext cx="1056700" cy="369332"/>
          </a:xfrm>
          <a:prstGeom prst="rect">
            <a:avLst/>
          </a:prstGeom>
          <a:noFill/>
        </p:spPr>
        <p:txBody>
          <a:bodyPr wrap="none" rtlCol="0">
            <a:spAutoFit/>
          </a:bodyPr>
          <a:lstStyle/>
          <a:p>
            <a:r>
              <a:rPr lang="en-US" sz="1800" b="1" dirty="0"/>
              <a:t>Bar plot</a:t>
            </a:r>
          </a:p>
        </p:txBody>
      </p:sp>
      <p:sp>
        <p:nvSpPr>
          <p:cNvPr id="26" name="TextBox 25">
            <a:extLst>
              <a:ext uri="{FF2B5EF4-FFF2-40B4-BE49-F238E27FC236}">
                <a16:creationId xmlns:a16="http://schemas.microsoft.com/office/drawing/2014/main" id="{CB84407C-7F3B-2EAC-04A0-122BB37E7EBB}"/>
              </a:ext>
            </a:extLst>
          </p:cNvPr>
          <p:cNvSpPr txBox="1"/>
          <p:nvPr/>
        </p:nvSpPr>
        <p:spPr>
          <a:xfrm>
            <a:off x="7374883" y="904541"/>
            <a:ext cx="1300356" cy="369332"/>
          </a:xfrm>
          <a:prstGeom prst="rect">
            <a:avLst/>
          </a:prstGeom>
          <a:noFill/>
        </p:spPr>
        <p:txBody>
          <a:bodyPr wrap="none" rtlCol="0">
            <a:spAutoFit/>
          </a:bodyPr>
          <a:lstStyle/>
          <a:p>
            <a:r>
              <a:rPr lang="en-US" sz="1800" b="1" dirty="0"/>
              <a:t>Violin plot</a:t>
            </a:r>
          </a:p>
        </p:txBody>
      </p:sp>
      <p:sp>
        <p:nvSpPr>
          <p:cNvPr id="27" name="TextBox 26">
            <a:extLst>
              <a:ext uri="{FF2B5EF4-FFF2-40B4-BE49-F238E27FC236}">
                <a16:creationId xmlns:a16="http://schemas.microsoft.com/office/drawing/2014/main" id="{1311F5AD-E90E-9532-9B4D-285278EC47FF}"/>
              </a:ext>
            </a:extLst>
          </p:cNvPr>
          <p:cNvSpPr txBox="1"/>
          <p:nvPr/>
        </p:nvSpPr>
        <p:spPr>
          <a:xfrm>
            <a:off x="2831507" y="904541"/>
            <a:ext cx="1107996" cy="369332"/>
          </a:xfrm>
          <a:prstGeom prst="rect">
            <a:avLst/>
          </a:prstGeom>
          <a:noFill/>
        </p:spPr>
        <p:txBody>
          <a:bodyPr wrap="none" rtlCol="0">
            <a:spAutoFit/>
          </a:bodyPr>
          <a:lstStyle/>
          <a:p>
            <a:r>
              <a:rPr lang="en-US" sz="1800" b="1" dirty="0"/>
              <a:t>Box plot</a:t>
            </a:r>
          </a:p>
        </p:txBody>
      </p:sp>
    </p:spTree>
    <p:extLst>
      <p:ext uri="{BB962C8B-B14F-4D97-AF65-F5344CB8AC3E}">
        <p14:creationId xmlns:p14="http://schemas.microsoft.com/office/powerpoint/2010/main" val="356045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a:t>
            </a:r>
            <a:r>
              <a:rPr lang="en" b="1" dirty="0">
                <a:solidFill>
                  <a:srgbClr val="FF0000"/>
                </a:solidFill>
              </a:rPr>
              <a:t>NOT</a:t>
            </a:r>
            <a:r>
              <a:rPr lang="en" dirty="0">
                <a:solidFill>
                  <a:schemeClr val="tx1"/>
                </a:solidFill>
              </a:rPr>
              <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3" name="Google Shape;269;p43" descr="Data and boxplots for original data (left) and in log scale (right).">
            <a:extLst>
              <a:ext uri="{FF2B5EF4-FFF2-40B4-BE49-F238E27FC236}">
                <a16:creationId xmlns:a16="http://schemas.microsoft.com/office/drawing/2014/main" id="{3F98452E-BE91-4D9C-1D71-2B59105A0C47}"/>
              </a:ext>
            </a:extLst>
          </p:cNvPr>
          <p:cNvPicPr preferRelativeResize="0"/>
          <p:nvPr/>
        </p:nvPicPr>
        <p:blipFill rotWithShape="1">
          <a:blip r:embed="rId3">
            <a:alphaModFix/>
          </a:blip>
          <a:srcRect r="51071"/>
          <a:stretch/>
        </p:blipFill>
        <p:spPr>
          <a:xfrm>
            <a:off x="349082" y="1260219"/>
            <a:ext cx="3834860" cy="3250300"/>
          </a:xfrm>
          <a:prstGeom prst="rect">
            <a:avLst/>
          </a:prstGeom>
          <a:noFill/>
          <a:ln>
            <a:noFill/>
          </a:ln>
        </p:spPr>
      </p:pic>
      <p:pic>
        <p:nvPicPr>
          <p:cNvPr id="5" name="Google Shape;270;p43" descr="Data and boxplots for original data (left) and in log scale (right).">
            <a:extLst>
              <a:ext uri="{FF2B5EF4-FFF2-40B4-BE49-F238E27FC236}">
                <a16:creationId xmlns:a16="http://schemas.microsoft.com/office/drawing/2014/main" id="{D8A6E4FA-06CF-50C4-39D9-2B0BFAD59D25}"/>
              </a:ext>
            </a:extLst>
          </p:cNvPr>
          <p:cNvPicPr preferRelativeResize="0"/>
          <p:nvPr/>
        </p:nvPicPr>
        <p:blipFill rotWithShape="1">
          <a:blip r:embed="rId3">
            <a:alphaModFix/>
          </a:blip>
          <a:srcRect l="49540"/>
          <a:stretch/>
        </p:blipFill>
        <p:spPr>
          <a:xfrm>
            <a:off x="4572000" y="1260219"/>
            <a:ext cx="3954737" cy="3250300"/>
          </a:xfrm>
          <a:prstGeom prst="rect">
            <a:avLst/>
          </a:prstGeom>
          <a:noFill/>
          <a:ln>
            <a:noFill/>
          </a:ln>
        </p:spPr>
      </p:pic>
    </p:spTree>
    <p:extLst>
      <p:ext uri="{BB962C8B-B14F-4D97-AF65-F5344CB8AC3E}">
        <p14:creationId xmlns:p14="http://schemas.microsoft.com/office/powerpoint/2010/main" val="2261384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274320" y="274320"/>
            <a:ext cx="8229600" cy="6063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What </a:t>
            </a:r>
            <a:r>
              <a:rPr lang="en" b="1" dirty="0">
                <a:solidFill>
                  <a:srgbClr val="FF0000"/>
                </a:solidFill>
              </a:rPr>
              <a:t>NOT</a:t>
            </a:r>
            <a:r>
              <a:rPr lang="en" dirty="0">
                <a:solidFill>
                  <a:schemeClr val="tx1"/>
                </a:solidFill>
              </a:rPr>
              <a:t> To Do</a:t>
            </a:r>
            <a:endParaRPr dirty="0">
              <a:solidFill>
                <a:schemeClr val="tx1"/>
              </a:solidFill>
            </a:endParaRPr>
          </a:p>
        </p:txBody>
      </p:sp>
      <p:sp>
        <p:nvSpPr>
          <p:cNvPr id="106" name="Google Shape;106;p21"/>
          <p:cNvSpPr txBox="1">
            <a:spLocks noGrp="1"/>
          </p:cNvSpPr>
          <p:nvPr>
            <p:ph type="body" idx="1"/>
          </p:nvPr>
        </p:nvSpPr>
        <p:spPr>
          <a:xfrm>
            <a:off x="457200" y="857250"/>
            <a:ext cx="4941651" cy="44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900" dirty="0">
              <a:solidFill>
                <a:srgbClr val="000000"/>
              </a:solidFill>
            </a:endParaRPr>
          </a:p>
          <a:p>
            <a:pPr marL="0" lvl="0" indent="0" algn="l" rtl="0">
              <a:lnSpc>
                <a:spcPct val="115000"/>
              </a:lnSpc>
              <a:spcBef>
                <a:spcPts val="0"/>
              </a:spcBef>
              <a:spcAft>
                <a:spcPts val="0"/>
              </a:spcAft>
              <a:buNone/>
            </a:pPr>
            <a:endParaRPr sz="1900" dirty="0">
              <a:solidFill>
                <a:srgbClr val="000000"/>
              </a:solidFill>
            </a:endParaRPr>
          </a:p>
        </p:txBody>
      </p:sp>
      <p:sp>
        <p:nvSpPr>
          <p:cNvPr id="2" name="Google Shape;328;p53">
            <a:extLst>
              <a:ext uri="{FF2B5EF4-FFF2-40B4-BE49-F238E27FC236}">
                <a16:creationId xmlns:a16="http://schemas.microsoft.com/office/drawing/2014/main" id="{B4CD6EA8-4E80-82A1-4FD8-27E694811ECA}"/>
              </a:ext>
            </a:extLst>
          </p:cNvPr>
          <p:cNvSpPr txBox="1">
            <a:spLocks/>
          </p:cNvSpPr>
          <p:nvPr/>
        </p:nvSpPr>
        <p:spPr>
          <a:xfrm>
            <a:off x="274319" y="1113569"/>
            <a:ext cx="8520599" cy="17718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US" sz="1700" dirty="0">
              <a:solidFill>
                <a:schemeClr val="tx1"/>
              </a:solidFill>
            </a:endParaRPr>
          </a:p>
          <a:p>
            <a:pPr marL="285750" indent="-285750"/>
            <a:endParaRPr lang="en-US" dirty="0">
              <a:solidFill>
                <a:schemeClr val="tx1"/>
              </a:solidFill>
            </a:endParaRPr>
          </a:p>
        </p:txBody>
      </p:sp>
      <p:pic>
        <p:nvPicPr>
          <p:cNvPr id="4" name="Google Shape;281;p45" descr="http://i-cdn.embed.ly/1/display?key=fd92ebbc52fc43fb98f69e50e7893c13&amp;url=http%3A%2F%2Fcdn2.hubspot.net%2Fhubfs%2F53%2FHubSpot_Sales_Images%2Fsite_page_images%2Fnetworking-pie-graph.png%3Ft%3D1448563311458">
            <a:extLst>
              <a:ext uri="{FF2B5EF4-FFF2-40B4-BE49-F238E27FC236}">
                <a16:creationId xmlns:a16="http://schemas.microsoft.com/office/drawing/2014/main" id="{8B97AF00-2315-B2B7-931A-E9ADAD7C5E97}"/>
              </a:ext>
            </a:extLst>
          </p:cNvPr>
          <p:cNvPicPr preferRelativeResize="0"/>
          <p:nvPr/>
        </p:nvPicPr>
        <p:blipFill rotWithShape="1">
          <a:blip r:embed="rId3">
            <a:alphaModFix/>
          </a:blip>
          <a:srcRect/>
          <a:stretch/>
        </p:blipFill>
        <p:spPr>
          <a:xfrm>
            <a:off x="1826166" y="1077450"/>
            <a:ext cx="5680858" cy="3646406"/>
          </a:xfrm>
          <a:prstGeom prst="rect">
            <a:avLst/>
          </a:prstGeom>
          <a:noFill/>
          <a:ln>
            <a:noFill/>
          </a:ln>
        </p:spPr>
      </p:pic>
    </p:spTree>
    <p:extLst>
      <p:ext uri="{BB962C8B-B14F-4D97-AF65-F5344CB8AC3E}">
        <p14:creationId xmlns:p14="http://schemas.microsoft.com/office/powerpoint/2010/main" val="383082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274320" y="27432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External Resources</a:t>
            </a:r>
            <a:endParaRPr sz="3000" dirty="0">
              <a:solidFill>
                <a:schemeClr val="tx1"/>
              </a:solidFill>
            </a:endParaRPr>
          </a:p>
        </p:txBody>
      </p:sp>
      <p:sp>
        <p:nvSpPr>
          <p:cNvPr id="308" name="Google Shape;308;p50"/>
          <p:cNvSpPr txBox="1">
            <a:spLocks noGrp="1"/>
          </p:cNvSpPr>
          <p:nvPr>
            <p:ph type="body" idx="1"/>
          </p:nvPr>
        </p:nvSpPr>
        <p:spPr>
          <a:xfrm>
            <a:off x="311700" y="977376"/>
            <a:ext cx="8520600" cy="3991026"/>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Clr>
                <a:schemeClr val="dk1"/>
              </a:buClr>
              <a:buSzPts val="2400"/>
              <a:buNone/>
            </a:pPr>
            <a:r>
              <a:rPr lang="en" sz="2400" dirty="0">
                <a:solidFill>
                  <a:schemeClr val="dk1"/>
                </a:solidFill>
              </a:rPr>
              <a:t>Books</a:t>
            </a:r>
          </a:p>
          <a:p>
            <a:pPr marL="419100">
              <a:buClr>
                <a:schemeClr val="dk1"/>
              </a:buClr>
              <a:buSzPts val="2400"/>
            </a:pPr>
            <a:r>
              <a:rPr lang="en" sz="2400" dirty="0">
                <a:solidFill>
                  <a:schemeClr val="dk1"/>
                </a:solidFill>
                <a:hlinkClick r:id="rId3"/>
              </a:rPr>
              <a:t>The Visual Display of Quantitative Information</a:t>
            </a:r>
            <a:endParaRPr lang="en" sz="2400" dirty="0">
              <a:solidFill>
                <a:schemeClr val="dk1"/>
              </a:solidFill>
            </a:endParaRPr>
          </a:p>
          <a:p>
            <a:pPr marL="419100">
              <a:buClr>
                <a:schemeClr val="dk1"/>
              </a:buClr>
              <a:buSzPts val="2400"/>
            </a:pPr>
            <a:r>
              <a:rPr lang="en" sz="2400" dirty="0">
                <a:solidFill>
                  <a:schemeClr val="dk1"/>
                </a:solidFill>
                <a:hlinkClick r:id="rId4"/>
              </a:rPr>
              <a:t>Knowledge is Beautiful</a:t>
            </a:r>
            <a:endParaRPr lang="en" sz="2400" dirty="0">
              <a:solidFill>
                <a:schemeClr val="dk1"/>
              </a:solidFill>
            </a:endParaRPr>
          </a:p>
          <a:p>
            <a:pPr marL="419100">
              <a:buClr>
                <a:schemeClr val="dk1"/>
              </a:buClr>
              <a:buSzPts val="2400"/>
            </a:pPr>
            <a:r>
              <a:rPr lang="en" sz="2400" dirty="0">
                <a:solidFill>
                  <a:schemeClr val="dk1"/>
                </a:solidFill>
                <a:hlinkClick r:id="rId5"/>
              </a:rPr>
              <a:t>Storytelling With Data</a:t>
            </a:r>
            <a:endParaRPr lang="en" sz="2400" dirty="0">
              <a:solidFill>
                <a:schemeClr val="dk1"/>
              </a:solidFill>
            </a:endParaRPr>
          </a:p>
          <a:p>
            <a:pPr marL="76200" lvl="0" indent="0" algn="l" rtl="0">
              <a:spcBef>
                <a:spcPts val="0"/>
              </a:spcBef>
              <a:spcAft>
                <a:spcPts val="0"/>
              </a:spcAft>
              <a:buClr>
                <a:schemeClr val="dk1"/>
              </a:buClr>
              <a:buSzPts val="2400"/>
              <a:buNone/>
            </a:pPr>
            <a:endParaRPr lang="en" sz="2400" dirty="0">
              <a:solidFill>
                <a:schemeClr val="dk1"/>
              </a:solidFill>
            </a:endParaRPr>
          </a:p>
          <a:p>
            <a:pPr marL="76200" lvl="0" indent="0" algn="l" rtl="0">
              <a:spcBef>
                <a:spcPts val="0"/>
              </a:spcBef>
              <a:spcAft>
                <a:spcPts val="0"/>
              </a:spcAft>
              <a:buClr>
                <a:schemeClr val="dk1"/>
              </a:buClr>
              <a:buSzPts val="2400"/>
              <a:buNone/>
            </a:pPr>
            <a:r>
              <a:rPr lang="en" sz="2400" dirty="0">
                <a:solidFill>
                  <a:schemeClr val="dk1"/>
                </a:solidFill>
              </a:rPr>
              <a:t>Websites</a:t>
            </a:r>
          </a:p>
          <a:p>
            <a:pPr marL="419100">
              <a:buClr>
                <a:schemeClr val="dk1"/>
              </a:buClr>
              <a:buSzPts val="2400"/>
            </a:pPr>
            <a:r>
              <a:rPr lang="en-US" sz="2400" dirty="0">
                <a:solidFill>
                  <a:schemeClr val="dk1"/>
                </a:solidFill>
                <a:hlinkClick r:id="rId6"/>
              </a:rPr>
              <a:t>Viz Palette</a:t>
            </a:r>
            <a:endParaRPr lang="en-US" sz="2400" dirty="0">
              <a:solidFill>
                <a:schemeClr val="dk1"/>
              </a:solidFill>
            </a:endParaRPr>
          </a:p>
          <a:p>
            <a:pPr marL="419100">
              <a:buClr>
                <a:schemeClr val="dk1"/>
              </a:buClr>
              <a:buSzPts val="2400"/>
            </a:pPr>
            <a:r>
              <a:rPr lang="en-US" sz="2400" dirty="0">
                <a:solidFill>
                  <a:schemeClr val="dk1"/>
                </a:solidFill>
                <a:hlinkClick r:id="rId7"/>
              </a:rPr>
              <a:t>Visual Strategies for Biological Data</a:t>
            </a:r>
            <a:endParaRPr lang="en-US" sz="2400" dirty="0">
              <a:solidFill>
                <a:schemeClr val="dk1"/>
              </a:solidFill>
            </a:endParaRPr>
          </a:p>
          <a:p>
            <a:pPr marL="419100">
              <a:buClr>
                <a:schemeClr val="dk1"/>
              </a:buClr>
              <a:buSzPts val="2400"/>
            </a:pPr>
            <a:r>
              <a:rPr lang="en-US" sz="2400" dirty="0">
                <a:solidFill>
                  <a:schemeClr val="dk1"/>
                </a:solidFill>
                <a:hlinkClick r:id="rId8"/>
              </a:rPr>
              <a:t>Fundamentals of DataViz</a:t>
            </a:r>
            <a:endParaRPr lang="en-US" sz="24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7339-B7FD-DA49-955D-44031D5BC324}"/>
              </a:ext>
            </a:extLst>
          </p:cNvPr>
          <p:cNvSpPr>
            <a:spLocks noGrp="1"/>
          </p:cNvSpPr>
          <p:nvPr>
            <p:ph type="title"/>
          </p:nvPr>
        </p:nvSpPr>
        <p:spPr>
          <a:xfrm>
            <a:off x="274320" y="274320"/>
            <a:ext cx="8520600" cy="572700"/>
          </a:xfrm>
        </p:spPr>
        <p:txBody>
          <a:bodyPr/>
          <a:lstStyle/>
          <a:p>
            <a:pPr algn="ctr"/>
            <a:r>
              <a:rPr lang="en-US" dirty="0"/>
              <a:t>Data Visualization Formats</a:t>
            </a:r>
            <a:endParaRPr lang="en-US" sz="1400" dirty="0"/>
          </a:p>
        </p:txBody>
      </p:sp>
      <p:sp>
        <p:nvSpPr>
          <p:cNvPr id="6" name="Google Shape;69;p15">
            <a:extLst>
              <a:ext uri="{FF2B5EF4-FFF2-40B4-BE49-F238E27FC236}">
                <a16:creationId xmlns:a16="http://schemas.microsoft.com/office/drawing/2014/main" id="{24289366-E344-3A5D-642F-30693B05D410}"/>
              </a:ext>
            </a:extLst>
          </p:cNvPr>
          <p:cNvSpPr txBox="1">
            <a:spLocks noGrp="1"/>
          </p:cNvSpPr>
          <p:nvPr>
            <p:ph type="body" idx="1"/>
          </p:nvPr>
        </p:nvSpPr>
        <p:spPr>
          <a:xfrm>
            <a:off x="311700" y="1427990"/>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US" sz="2400" dirty="0">
                <a:solidFill>
                  <a:schemeClr val="dk1"/>
                </a:solidFill>
              </a:rPr>
              <a:t>Histograms</a:t>
            </a:r>
          </a:p>
          <a:p>
            <a:pPr marL="457200" lvl="0" indent="-381000" algn="l" rtl="0">
              <a:spcBef>
                <a:spcPts val="0"/>
              </a:spcBef>
              <a:spcAft>
                <a:spcPts val="0"/>
              </a:spcAft>
              <a:buClr>
                <a:schemeClr val="dk1"/>
              </a:buClr>
              <a:buSzPts val="2400"/>
              <a:buChar char="●"/>
            </a:pPr>
            <a:r>
              <a:rPr lang="en-US" sz="2400" dirty="0">
                <a:solidFill>
                  <a:schemeClr val="dk1"/>
                </a:solidFill>
              </a:rPr>
              <a:t>Scatter plot</a:t>
            </a:r>
          </a:p>
          <a:p>
            <a:pPr marL="457200" lvl="0" indent="-381000" algn="l" rtl="0">
              <a:spcBef>
                <a:spcPts val="0"/>
              </a:spcBef>
              <a:spcAft>
                <a:spcPts val="0"/>
              </a:spcAft>
              <a:buClr>
                <a:schemeClr val="dk1"/>
              </a:buClr>
              <a:buSzPts val="2400"/>
              <a:buChar char="●"/>
            </a:pPr>
            <a:r>
              <a:rPr lang="en-US" sz="2400" dirty="0">
                <a:solidFill>
                  <a:schemeClr val="dk1"/>
                </a:solidFill>
              </a:rPr>
              <a:t>Line plot</a:t>
            </a:r>
          </a:p>
          <a:p>
            <a:pPr marL="457200" lvl="0" indent="-381000" algn="l" rtl="0">
              <a:spcBef>
                <a:spcPts val="0"/>
              </a:spcBef>
              <a:spcAft>
                <a:spcPts val="0"/>
              </a:spcAft>
              <a:buClr>
                <a:schemeClr val="dk1"/>
              </a:buClr>
              <a:buSzPts val="2400"/>
              <a:buChar char="●"/>
            </a:pPr>
            <a:r>
              <a:rPr lang="en-US" sz="2400" dirty="0">
                <a:solidFill>
                  <a:schemeClr val="dk1"/>
                </a:solidFill>
              </a:rPr>
              <a:t>Box plot</a:t>
            </a:r>
          </a:p>
          <a:p>
            <a:pPr marL="457200" lvl="0" indent="-381000" algn="l" rtl="0">
              <a:spcBef>
                <a:spcPts val="0"/>
              </a:spcBef>
              <a:spcAft>
                <a:spcPts val="0"/>
              </a:spcAft>
              <a:buClr>
                <a:schemeClr val="dk1"/>
              </a:buClr>
              <a:buSzPts val="2400"/>
              <a:buChar char="●"/>
            </a:pPr>
            <a:r>
              <a:rPr lang="en-US" sz="2400" dirty="0">
                <a:solidFill>
                  <a:schemeClr val="dk1"/>
                </a:solidFill>
              </a:rPr>
              <a:t>Violin plot</a:t>
            </a:r>
          </a:p>
          <a:p>
            <a:pPr marL="457200" lvl="0" indent="-381000" algn="l" rtl="0">
              <a:spcBef>
                <a:spcPts val="0"/>
              </a:spcBef>
              <a:spcAft>
                <a:spcPts val="0"/>
              </a:spcAft>
              <a:buClr>
                <a:schemeClr val="dk1"/>
              </a:buClr>
              <a:buSzPts val="2400"/>
              <a:buChar char="●"/>
            </a:pPr>
            <a:r>
              <a:rPr lang="en-US" sz="2400" dirty="0">
                <a:solidFill>
                  <a:schemeClr val="dk1"/>
                </a:solidFill>
              </a:rPr>
              <a:t>Dot plot</a:t>
            </a:r>
          </a:p>
          <a:p>
            <a:pPr marL="457200" lvl="0" indent="-381000" algn="l" rtl="0">
              <a:spcBef>
                <a:spcPts val="0"/>
              </a:spcBef>
              <a:spcAft>
                <a:spcPts val="0"/>
              </a:spcAft>
              <a:buClr>
                <a:schemeClr val="dk1"/>
              </a:buClr>
              <a:buSzPts val="2400"/>
              <a:buChar char="●"/>
            </a:pPr>
            <a:r>
              <a:rPr lang="en-US" sz="2400" dirty="0">
                <a:solidFill>
                  <a:schemeClr val="dk1"/>
                </a:solidFill>
              </a:rPr>
              <a:t>Bar plot</a:t>
            </a:r>
            <a:endParaRPr sz="2400" dirty="0">
              <a:solidFill>
                <a:schemeClr val="dk1"/>
              </a:solidFill>
            </a:endParaRPr>
          </a:p>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16326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Histogram</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Histograms </a:t>
            </a:r>
            <a:r>
              <a:rPr lang="en-US" dirty="0">
                <a:solidFill>
                  <a:schemeClr val="tx1"/>
                </a:solidFill>
              </a:rPr>
              <a:t>measure</a:t>
            </a:r>
            <a:r>
              <a:rPr lang="en-US" dirty="0">
                <a:solidFill>
                  <a:srgbClr val="FFC000"/>
                </a:solidFill>
              </a:rPr>
              <a:t> </a:t>
            </a:r>
            <a:r>
              <a:rPr lang="en-US" sz="1800" dirty="0">
                <a:solidFill>
                  <a:schemeClr val="tx1"/>
                </a:solidFill>
              </a:rPr>
              <a:t>the number of values that fall into pre-determined bins over a sample distribution</a:t>
            </a:r>
          </a:p>
          <a:p>
            <a:pPr marL="285750" indent="-285750"/>
            <a:r>
              <a:rPr lang="en-US" dirty="0">
                <a:solidFill>
                  <a:schemeClr val="tx1"/>
                </a:solidFill>
              </a:rPr>
              <a:t>We set the bin width based on the data</a:t>
            </a:r>
          </a:p>
          <a:p>
            <a:pPr marL="285750" indent="-285750"/>
            <a:r>
              <a:rPr lang="en-US" dirty="0">
                <a:solidFill>
                  <a:schemeClr val="tx1"/>
                </a:solidFill>
              </a:rPr>
              <a:t>Helpful for quality control</a:t>
            </a:r>
          </a:p>
          <a:p>
            <a:pPr marL="285750" indent="-285750"/>
            <a:endParaRPr lang="en-US" dirty="0">
              <a:solidFill>
                <a:schemeClr val="tx1"/>
              </a:solidFill>
            </a:endParaRPr>
          </a:p>
          <a:p>
            <a:pPr marL="0" indent="0">
              <a:buNone/>
            </a:pPr>
            <a:endParaRPr lang="en" dirty="0">
              <a:solidFill>
                <a:schemeClr val="tx1"/>
              </a:solidFill>
            </a:endParaRPr>
          </a:p>
          <a:p>
            <a:pPr marL="0" indent="0">
              <a:buNone/>
            </a:pPr>
            <a:endParaRPr lang="en" dirty="0">
              <a:solidFill>
                <a:schemeClr val="tx1"/>
              </a:solidFill>
            </a:endParaRPr>
          </a:p>
        </p:txBody>
      </p:sp>
      <p:sp>
        <p:nvSpPr>
          <p:cNvPr id="4" name="TextBox 3">
            <a:extLst>
              <a:ext uri="{FF2B5EF4-FFF2-40B4-BE49-F238E27FC236}">
                <a16:creationId xmlns:a16="http://schemas.microsoft.com/office/drawing/2014/main" id="{19F774D4-449E-BFAA-9DD2-6E20D06BBFD1}"/>
              </a:ext>
            </a:extLst>
          </p:cNvPr>
          <p:cNvSpPr txBox="1"/>
          <p:nvPr/>
        </p:nvSpPr>
        <p:spPr>
          <a:xfrm>
            <a:off x="274319" y="2345910"/>
            <a:ext cx="4499450" cy="2800767"/>
          </a:xfrm>
          <a:prstGeom prst="rect">
            <a:avLst/>
          </a:prstGeom>
          <a:noFill/>
        </p:spPr>
        <p:txBody>
          <a:bodyPr wrap="square" rtlCol="0">
            <a:spAutoFit/>
          </a:bodyPr>
          <a:lstStyle/>
          <a:p>
            <a:r>
              <a:rPr lang="en-US" sz="1800" dirty="0">
                <a:solidFill>
                  <a:srgbClr val="FFC000"/>
                </a:solidFill>
              </a:rPr>
              <a:t>Use case: </a:t>
            </a:r>
            <a:r>
              <a:rPr lang="en-US" sz="1800" dirty="0">
                <a:solidFill>
                  <a:schemeClr val="tx1"/>
                </a:solidFill>
              </a:rPr>
              <a:t>You have collected blood samples from two groups: controls and patients with a liver disease. You have 100 samples per group and your goal is to determine if circulating concentrations of Factor X is a biomarker for the disease. Before you can run parametric tests, you first need to decide if the data follows a normal distribution for each group.</a:t>
            </a:r>
          </a:p>
          <a:p>
            <a:endParaRPr lang="en-US" dirty="0"/>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10;&#10;Description automatically generated">
            <a:extLst>
              <a:ext uri="{FF2B5EF4-FFF2-40B4-BE49-F238E27FC236}">
                <a16:creationId xmlns:a16="http://schemas.microsoft.com/office/drawing/2014/main" id="{2F30CF71-9BF8-FF4D-AAA8-7D744C9B0DF9}"/>
              </a:ext>
            </a:extLst>
          </p:cNvPr>
          <p:cNvPicPr>
            <a:picLocks noChangeAspect="1"/>
          </p:cNvPicPr>
          <p:nvPr/>
        </p:nvPicPr>
        <p:blipFill rotWithShape="1">
          <a:blip r:embed="rId3"/>
          <a:srcRect l="8559" t="-1" r="15599" b="20658"/>
          <a:stretch/>
        </p:blipFill>
        <p:spPr>
          <a:xfrm>
            <a:off x="5520840" y="1999654"/>
            <a:ext cx="3348841" cy="2714850"/>
          </a:xfrm>
          <a:prstGeom prst="rect">
            <a:avLst/>
          </a:prstGeom>
        </p:spPr>
      </p:pic>
      <p:sp>
        <p:nvSpPr>
          <p:cNvPr id="15" name="TextBox 14">
            <a:extLst>
              <a:ext uri="{FF2B5EF4-FFF2-40B4-BE49-F238E27FC236}">
                <a16:creationId xmlns:a16="http://schemas.microsoft.com/office/drawing/2014/main" id="{65A61B33-7FD2-750E-165D-182BD08A574B}"/>
              </a:ext>
            </a:extLst>
          </p:cNvPr>
          <p:cNvSpPr txBox="1"/>
          <p:nvPr/>
        </p:nvSpPr>
        <p:spPr>
          <a:xfrm>
            <a:off x="6386384" y="1654345"/>
            <a:ext cx="1715534" cy="307777"/>
          </a:xfrm>
          <a:prstGeom prst="rect">
            <a:avLst/>
          </a:prstGeom>
          <a:noFill/>
        </p:spPr>
        <p:txBody>
          <a:bodyPr wrap="none" rtlCol="0">
            <a:spAutoFit/>
          </a:bodyPr>
          <a:lstStyle/>
          <a:p>
            <a:r>
              <a:rPr lang="en-US" b="1" dirty="0">
                <a:solidFill>
                  <a:srgbClr val="FEDBC0"/>
                </a:solidFill>
              </a:rPr>
              <a:t>Control</a:t>
            </a:r>
            <a:r>
              <a:rPr lang="en-US" b="1" dirty="0"/>
              <a:t>     </a:t>
            </a:r>
            <a:r>
              <a:rPr lang="en-US" b="1" dirty="0">
                <a:solidFill>
                  <a:srgbClr val="CAD6E6"/>
                </a:solidFill>
              </a:rPr>
              <a:t>Patient</a:t>
            </a:r>
          </a:p>
        </p:txBody>
      </p:sp>
      <p:sp>
        <p:nvSpPr>
          <p:cNvPr id="17" name="TextBox 16">
            <a:extLst>
              <a:ext uri="{FF2B5EF4-FFF2-40B4-BE49-F238E27FC236}">
                <a16:creationId xmlns:a16="http://schemas.microsoft.com/office/drawing/2014/main" id="{2622D828-72EA-F7A4-6780-00CC9D69CC3A}"/>
              </a:ext>
            </a:extLst>
          </p:cNvPr>
          <p:cNvSpPr txBox="1"/>
          <p:nvPr/>
        </p:nvSpPr>
        <p:spPr>
          <a:xfrm>
            <a:off x="5676560" y="4713958"/>
            <a:ext cx="3148619" cy="307777"/>
          </a:xfrm>
          <a:prstGeom prst="rect">
            <a:avLst/>
          </a:prstGeom>
          <a:noFill/>
        </p:spPr>
        <p:txBody>
          <a:bodyPr wrap="none" rtlCol="0">
            <a:spAutoFit/>
          </a:bodyPr>
          <a:lstStyle/>
          <a:p>
            <a:r>
              <a:rPr lang="en-US" b="1" dirty="0"/>
              <a:t>Normalized Factor X concentration</a:t>
            </a:r>
          </a:p>
        </p:txBody>
      </p:sp>
      <p:sp>
        <p:nvSpPr>
          <p:cNvPr id="18" name="TextBox 17">
            <a:extLst>
              <a:ext uri="{FF2B5EF4-FFF2-40B4-BE49-F238E27FC236}">
                <a16:creationId xmlns:a16="http://schemas.microsoft.com/office/drawing/2014/main" id="{4D1FF136-A22C-8680-9EDC-3D0D74187641}"/>
              </a:ext>
            </a:extLst>
          </p:cNvPr>
          <p:cNvSpPr txBox="1"/>
          <p:nvPr/>
        </p:nvSpPr>
        <p:spPr>
          <a:xfrm>
            <a:off x="4387485" y="3154070"/>
            <a:ext cx="1922321" cy="307777"/>
          </a:xfrm>
          <a:prstGeom prst="rect">
            <a:avLst/>
          </a:prstGeom>
          <a:noFill/>
          <a:scene3d>
            <a:camera prst="orthographicFront">
              <a:rot lat="0" lon="0" rev="5400000"/>
            </a:camera>
            <a:lightRig rig="threePt" dir="t"/>
          </a:scene3d>
        </p:spPr>
        <p:txBody>
          <a:bodyPr wrap="none" rtlCol="0">
            <a:spAutoFit/>
          </a:bodyPr>
          <a:lstStyle/>
          <a:p>
            <a:r>
              <a:rPr lang="en-US" b="1" dirty="0"/>
              <a:t>Frequency of events</a:t>
            </a:r>
          </a:p>
        </p:txBody>
      </p:sp>
    </p:spTree>
    <p:extLst>
      <p:ext uri="{BB962C8B-B14F-4D97-AF65-F5344CB8AC3E}">
        <p14:creationId xmlns:p14="http://schemas.microsoft.com/office/powerpoint/2010/main" val="8565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Scatter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Scatter plots </a:t>
            </a:r>
            <a:r>
              <a:rPr lang="en-US" sz="1800" dirty="0">
                <a:solidFill>
                  <a:schemeClr val="tx1"/>
                </a:solidFill>
              </a:rPr>
              <a:t>depict the relationship between two numerical </a:t>
            </a:r>
            <a:r>
              <a:rPr lang="en-US" dirty="0">
                <a:solidFill>
                  <a:schemeClr val="tx1"/>
                </a:solidFill>
              </a:rPr>
              <a:t>values</a:t>
            </a:r>
            <a:endParaRPr lang="en-US" sz="1800" dirty="0">
              <a:solidFill>
                <a:schemeClr val="tx1"/>
              </a:solidFill>
            </a:endParaRPr>
          </a:p>
          <a:p>
            <a:pPr marL="285750" indent="-285750"/>
            <a:r>
              <a:rPr lang="en-US" dirty="0">
                <a:solidFill>
                  <a:schemeClr val="tx1"/>
                </a:solidFill>
              </a:rPr>
              <a:t>Powerful exploratory data tool</a:t>
            </a:r>
          </a:p>
          <a:p>
            <a:pPr marL="285750" indent="-285750"/>
            <a:r>
              <a:rPr lang="en-US" dirty="0">
                <a:solidFill>
                  <a:schemeClr val="tx1"/>
                </a:solidFill>
              </a:rPr>
              <a:t>Helps you detect patterns and outliers in your data</a:t>
            </a:r>
            <a:endParaRPr lang="en" dirty="0">
              <a:solidFill>
                <a:schemeClr val="tx1"/>
              </a:solidFill>
            </a:endParaRPr>
          </a:p>
          <a:p>
            <a:pPr marL="0" indent="0">
              <a:buNone/>
            </a:pPr>
            <a:endParaRPr lang="en" dirty="0">
              <a:solidFill>
                <a:schemeClr val="tx1"/>
              </a:solidFill>
            </a:endParaRPr>
          </a:p>
        </p:txBody>
      </p:sp>
      <p:sp>
        <p:nvSpPr>
          <p:cNvPr id="4" name="TextBox 3">
            <a:extLst>
              <a:ext uri="{FF2B5EF4-FFF2-40B4-BE49-F238E27FC236}">
                <a16:creationId xmlns:a16="http://schemas.microsoft.com/office/drawing/2014/main" id="{19F774D4-449E-BFAA-9DD2-6E20D06BBFD1}"/>
              </a:ext>
            </a:extLst>
          </p:cNvPr>
          <p:cNvSpPr txBox="1"/>
          <p:nvPr/>
        </p:nvSpPr>
        <p:spPr>
          <a:xfrm>
            <a:off x="274319" y="2276272"/>
            <a:ext cx="4296079" cy="2523768"/>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When collecting your data, you noticed that your controls tended to be slightly older than your patients. You are concerned this might affect your data. To check if age has any relationship with Factor X concentration, you could generate a scatter plot of expression vs. age.  </a:t>
            </a:r>
          </a:p>
          <a:p>
            <a:endParaRPr lang="en-US" dirty="0"/>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scatter chart&#10;&#10;Description automatically generated">
            <a:extLst>
              <a:ext uri="{FF2B5EF4-FFF2-40B4-BE49-F238E27FC236}">
                <a16:creationId xmlns:a16="http://schemas.microsoft.com/office/drawing/2014/main" id="{BFE4FB5E-3E5E-3F45-3731-BC9D0DEB68FD}"/>
              </a:ext>
            </a:extLst>
          </p:cNvPr>
          <p:cNvPicPr>
            <a:picLocks noChangeAspect="1"/>
          </p:cNvPicPr>
          <p:nvPr/>
        </p:nvPicPr>
        <p:blipFill rotWithShape="1">
          <a:blip r:embed="rId3"/>
          <a:srcRect l="6776" b="21107"/>
          <a:stretch/>
        </p:blipFill>
        <p:spPr>
          <a:xfrm>
            <a:off x="5462649" y="2121610"/>
            <a:ext cx="3332269" cy="2331638"/>
          </a:xfrm>
          <a:prstGeom prst="rect">
            <a:avLst/>
          </a:prstGeom>
        </p:spPr>
      </p:pic>
      <p:sp>
        <p:nvSpPr>
          <p:cNvPr id="10" name="TextBox 9">
            <a:extLst>
              <a:ext uri="{FF2B5EF4-FFF2-40B4-BE49-F238E27FC236}">
                <a16:creationId xmlns:a16="http://schemas.microsoft.com/office/drawing/2014/main" id="{265B7348-6FD0-2D5B-85F6-C719C839DCD2}"/>
              </a:ext>
            </a:extLst>
          </p:cNvPr>
          <p:cNvSpPr txBox="1"/>
          <p:nvPr/>
        </p:nvSpPr>
        <p:spPr>
          <a:xfrm>
            <a:off x="5866411" y="4405748"/>
            <a:ext cx="2991395" cy="584775"/>
          </a:xfrm>
          <a:prstGeom prst="rect">
            <a:avLst/>
          </a:prstGeom>
          <a:noFill/>
        </p:spPr>
        <p:txBody>
          <a:bodyPr wrap="square" rtlCol="0">
            <a:spAutoFit/>
          </a:bodyPr>
          <a:lstStyle/>
          <a:p>
            <a:pPr marL="342900" indent="-342900">
              <a:buAutoNum type="arabicPlain" startAt="10"/>
            </a:pPr>
            <a:r>
              <a:rPr lang="en-US" dirty="0"/>
              <a:t>20      30      40      50       60</a:t>
            </a:r>
          </a:p>
          <a:p>
            <a:pPr algn="ctr"/>
            <a:r>
              <a:rPr lang="en-US" sz="1800" b="1" dirty="0"/>
              <a:t>Age</a:t>
            </a:r>
            <a:endParaRPr lang="en-US" b="1" dirty="0"/>
          </a:p>
        </p:txBody>
      </p:sp>
      <p:sp>
        <p:nvSpPr>
          <p:cNvPr id="11" name="TextBox 10">
            <a:extLst>
              <a:ext uri="{FF2B5EF4-FFF2-40B4-BE49-F238E27FC236}">
                <a16:creationId xmlns:a16="http://schemas.microsoft.com/office/drawing/2014/main" id="{B25F8819-1CDF-0D66-1583-83C79AE36316}"/>
              </a:ext>
            </a:extLst>
          </p:cNvPr>
          <p:cNvSpPr txBox="1"/>
          <p:nvPr/>
        </p:nvSpPr>
        <p:spPr>
          <a:xfrm>
            <a:off x="4013860" y="3119417"/>
            <a:ext cx="2736647" cy="369332"/>
          </a:xfrm>
          <a:prstGeom prst="rect">
            <a:avLst/>
          </a:prstGeom>
          <a:noFill/>
          <a:scene3d>
            <a:camera prst="orthographicFront">
              <a:rot lat="0" lon="0" rev="5400000"/>
            </a:camera>
            <a:lightRig rig="threePt" dir="t"/>
          </a:scene3d>
        </p:spPr>
        <p:txBody>
          <a:bodyPr wrap="none" rtlCol="0">
            <a:spAutoFit/>
          </a:bodyPr>
          <a:lstStyle/>
          <a:p>
            <a:r>
              <a:rPr lang="en-US" sz="1800" b="1" dirty="0"/>
              <a:t>Factor X Concentration</a:t>
            </a:r>
          </a:p>
        </p:txBody>
      </p:sp>
    </p:spTree>
    <p:extLst>
      <p:ext uri="{BB962C8B-B14F-4D97-AF65-F5344CB8AC3E}">
        <p14:creationId xmlns:p14="http://schemas.microsoft.com/office/powerpoint/2010/main" val="107244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Line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Line plots </a:t>
            </a:r>
            <a:r>
              <a:rPr lang="en-US" sz="1800" dirty="0">
                <a:solidFill>
                  <a:schemeClr val="tx1"/>
                </a:solidFill>
              </a:rPr>
              <a:t>is a display of data over a number line</a:t>
            </a:r>
          </a:p>
          <a:p>
            <a:pPr marL="285750" indent="-285750"/>
            <a:r>
              <a:rPr lang="en-US" dirty="0">
                <a:solidFill>
                  <a:schemeClr val="tx1"/>
                </a:solidFill>
              </a:rPr>
              <a:t>Often used to show changes of a variable over time</a:t>
            </a:r>
          </a:p>
          <a:p>
            <a:pPr marL="0" indent="0">
              <a:buNone/>
            </a:pPr>
            <a:endParaRPr lang="en" dirty="0">
              <a:solidFill>
                <a:schemeClr val="tx1"/>
              </a:solidFill>
            </a:endParaRPr>
          </a:p>
          <a:p>
            <a:pPr marL="0" indent="0">
              <a:buNone/>
            </a:pPr>
            <a:endParaRPr lang="en" dirty="0">
              <a:solidFill>
                <a:schemeClr val="tx1"/>
              </a:solidFill>
            </a:endParaRPr>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0F9548-324C-AAEC-1F27-0098D090E183}"/>
              </a:ext>
            </a:extLst>
          </p:cNvPr>
          <p:cNvSpPr txBox="1"/>
          <p:nvPr/>
        </p:nvSpPr>
        <p:spPr>
          <a:xfrm>
            <a:off x="274319" y="2276272"/>
            <a:ext cx="4095911" cy="2246769"/>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For a subset of your subjects, you were able to collect blood samples over the course of 5 months to determine if there are fluctuations in Factor X concentrations. To show change over time, you could use a line plot.</a:t>
            </a:r>
          </a:p>
          <a:p>
            <a:endParaRPr lang="en-US" dirty="0"/>
          </a:p>
        </p:txBody>
      </p:sp>
      <p:sp>
        <p:nvSpPr>
          <p:cNvPr id="12" name="TextBox 11">
            <a:extLst>
              <a:ext uri="{FF2B5EF4-FFF2-40B4-BE49-F238E27FC236}">
                <a16:creationId xmlns:a16="http://schemas.microsoft.com/office/drawing/2014/main" id="{13FB129C-A11F-3568-CA18-644110CE170F}"/>
              </a:ext>
            </a:extLst>
          </p:cNvPr>
          <p:cNvSpPr txBox="1"/>
          <p:nvPr/>
        </p:nvSpPr>
        <p:spPr>
          <a:xfrm>
            <a:off x="5864046" y="1891084"/>
            <a:ext cx="1715534" cy="307777"/>
          </a:xfrm>
          <a:prstGeom prst="rect">
            <a:avLst/>
          </a:prstGeom>
          <a:noFill/>
        </p:spPr>
        <p:txBody>
          <a:bodyPr wrap="none" rtlCol="0">
            <a:spAutoFit/>
          </a:bodyPr>
          <a:lstStyle/>
          <a:p>
            <a:r>
              <a:rPr lang="en-US" b="1" dirty="0">
                <a:solidFill>
                  <a:srgbClr val="FEDBC0"/>
                </a:solidFill>
              </a:rPr>
              <a:t>Control</a:t>
            </a:r>
            <a:r>
              <a:rPr lang="en-US" b="1" dirty="0"/>
              <a:t>     </a:t>
            </a:r>
            <a:r>
              <a:rPr lang="en-US" b="1" dirty="0">
                <a:solidFill>
                  <a:srgbClr val="CAD6E6"/>
                </a:solidFill>
              </a:rPr>
              <a:t>Patient</a:t>
            </a:r>
          </a:p>
        </p:txBody>
      </p:sp>
      <p:grpSp>
        <p:nvGrpSpPr>
          <p:cNvPr id="17" name="Group 16">
            <a:extLst>
              <a:ext uri="{FF2B5EF4-FFF2-40B4-BE49-F238E27FC236}">
                <a16:creationId xmlns:a16="http://schemas.microsoft.com/office/drawing/2014/main" id="{45FBE193-925B-CC54-3831-16D2C3445630}"/>
              </a:ext>
            </a:extLst>
          </p:cNvPr>
          <p:cNvGrpSpPr/>
          <p:nvPr/>
        </p:nvGrpSpPr>
        <p:grpSpPr>
          <a:xfrm>
            <a:off x="4956513" y="2202198"/>
            <a:ext cx="3530600" cy="2732337"/>
            <a:chOff x="4956513" y="2202198"/>
            <a:chExt cx="3530600" cy="2732337"/>
          </a:xfrm>
        </p:grpSpPr>
        <p:sp>
          <p:nvSpPr>
            <p:cNvPr id="13" name="TextBox 12">
              <a:extLst>
                <a:ext uri="{FF2B5EF4-FFF2-40B4-BE49-F238E27FC236}">
                  <a16:creationId xmlns:a16="http://schemas.microsoft.com/office/drawing/2014/main" id="{C71789EB-22C6-1FA8-C03C-3E9B876CC1B7}"/>
                </a:ext>
              </a:extLst>
            </p:cNvPr>
            <p:cNvSpPr txBox="1"/>
            <p:nvPr/>
          </p:nvSpPr>
          <p:spPr>
            <a:xfrm>
              <a:off x="5284519" y="4380537"/>
              <a:ext cx="3158837" cy="553998"/>
            </a:xfrm>
            <a:prstGeom prst="rect">
              <a:avLst/>
            </a:prstGeom>
            <a:noFill/>
          </p:spPr>
          <p:txBody>
            <a:bodyPr wrap="square" rtlCol="0">
              <a:spAutoFit/>
            </a:bodyPr>
            <a:lstStyle/>
            <a:p>
              <a:r>
                <a:rPr lang="en-US" dirty="0"/>
                <a:t>0          1         2          3         4          5</a:t>
              </a:r>
            </a:p>
            <a:p>
              <a:pPr algn="ctr"/>
              <a:r>
                <a:rPr lang="en-US" sz="1600" b="1" dirty="0"/>
                <a:t>Time (months)</a:t>
              </a:r>
            </a:p>
          </p:txBody>
        </p:sp>
        <p:grpSp>
          <p:nvGrpSpPr>
            <p:cNvPr id="16" name="Group 15">
              <a:extLst>
                <a:ext uri="{FF2B5EF4-FFF2-40B4-BE49-F238E27FC236}">
                  <a16:creationId xmlns:a16="http://schemas.microsoft.com/office/drawing/2014/main" id="{9409C899-C669-7FEB-94E3-A6D14A55D510}"/>
                </a:ext>
              </a:extLst>
            </p:cNvPr>
            <p:cNvGrpSpPr/>
            <p:nvPr/>
          </p:nvGrpSpPr>
          <p:grpSpPr>
            <a:xfrm>
              <a:off x="4956513" y="2202198"/>
              <a:ext cx="3530600" cy="2152256"/>
              <a:chOff x="4956513" y="2202198"/>
              <a:chExt cx="3530600" cy="2152256"/>
            </a:xfrm>
          </p:grpSpPr>
          <p:pic>
            <p:nvPicPr>
              <p:cNvPr id="10" name="Picture 9" descr="Chart, line chart&#10;&#10;Description automatically generated">
                <a:extLst>
                  <a:ext uri="{FF2B5EF4-FFF2-40B4-BE49-F238E27FC236}">
                    <a16:creationId xmlns:a16="http://schemas.microsoft.com/office/drawing/2014/main" id="{74A84DBA-0C95-EC1B-3138-7FF5779F9133}"/>
                  </a:ext>
                </a:extLst>
              </p:cNvPr>
              <p:cNvPicPr>
                <a:picLocks noChangeAspect="1"/>
              </p:cNvPicPr>
              <p:nvPr/>
            </p:nvPicPr>
            <p:blipFill rotWithShape="1">
              <a:blip r:embed="rId3"/>
              <a:srcRect b="7394"/>
              <a:stretch/>
            </p:blipFill>
            <p:spPr>
              <a:xfrm>
                <a:off x="4956513" y="2202198"/>
                <a:ext cx="3530600" cy="2152256"/>
              </a:xfrm>
              <a:prstGeom prst="rect">
                <a:avLst/>
              </a:prstGeom>
            </p:spPr>
          </p:pic>
          <p:sp>
            <p:nvSpPr>
              <p:cNvPr id="15" name="Rectangle 14">
                <a:extLst>
                  <a:ext uri="{FF2B5EF4-FFF2-40B4-BE49-F238E27FC236}">
                    <a16:creationId xmlns:a16="http://schemas.microsoft.com/office/drawing/2014/main" id="{AFA231C4-FECC-69F8-57C3-600D83F2F1D3}"/>
                  </a:ext>
                </a:extLst>
              </p:cNvPr>
              <p:cNvSpPr/>
              <p:nvPr/>
            </p:nvSpPr>
            <p:spPr>
              <a:xfrm>
                <a:off x="7850221" y="2276272"/>
                <a:ext cx="505839" cy="44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3BB0423E-ACF1-845D-865F-0B0CBBB913EA}"/>
              </a:ext>
            </a:extLst>
          </p:cNvPr>
          <p:cNvSpPr txBox="1"/>
          <p:nvPr/>
        </p:nvSpPr>
        <p:spPr>
          <a:xfrm>
            <a:off x="3715034" y="3213626"/>
            <a:ext cx="2182008" cy="523220"/>
          </a:xfrm>
          <a:prstGeom prst="rect">
            <a:avLst/>
          </a:prstGeom>
          <a:noFill/>
          <a:scene3d>
            <a:camera prst="orthographicFront">
              <a:rot lat="0" lon="0" rev="5400000"/>
            </a:camera>
            <a:lightRig rig="threePt" dir="t"/>
          </a:scene3d>
        </p:spPr>
        <p:txBody>
          <a:bodyPr wrap="none" rtlCol="0">
            <a:spAutoFit/>
          </a:bodyPr>
          <a:lstStyle/>
          <a:p>
            <a:r>
              <a:rPr lang="en-US" b="1" dirty="0"/>
              <a:t>Factor X concentration </a:t>
            </a:r>
          </a:p>
          <a:p>
            <a:pPr algn="ctr"/>
            <a:r>
              <a:rPr lang="en-US" b="1" dirty="0"/>
              <a:t>(normalized)</a:t>
            </a:r>
          </a:p>
        </p:txBody>
      </p:sp>
    </p:spTree>
    <p:extLst>
      <p:ext uri="{BB962C8B-B14F-4D97-AF65-F5344CB8AC3E}">
        <p14:creationId xmlns:p14="http://schemas.microsoft.com/office/powerpoint/2010/main" val="129223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Box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Box plots </a:t>
            </a:r>
            <a:r>
              <a:rPr lang="en-US" dirty="0">
                <a:solidFill>
                  <a:schemeClr val="tx1"/>
                </a:solidFill>
                <a:latin typeface="+mn-lt"/>
                <a:cs typeface="Times New Roman" panose="02020603050405020304" pitchFamily="18" charset="0"/>
              </a:rPr>
              <a:t>are</a:t>
            </a: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chemeClr val="tx1"/>
                </a:solidFill>
                <a:effectLst/>
                <a:latin typeface="+mn-lt"/>
                <a:ea typeface="Cambria" panose="02040503050406030204" pitchFamily="18" charset="0"/>
                <a:cs typeface="Times New Roman" panose="02020603050405020304" pitchFamily="18" charset="0"/>
              </a:rPr>
              <a:t>constructed based on five points. The minimum value, the quartile 1 value (25th percentile), the median, the quartile 3 value (75th percentile) and the maximum value. The box in a box plot is created around quartile 1 (Q1) and quartile 3 (Q3) and is considered the “interquartile range” or IQR</a:t>
            </a:r>
            <a:endParaRPr lang="en-US" dirty="0">
              <a:solidFill>
                <a:schemeClr val="tx1"/>
              </a:solidFill>
              <a:latin typeface="+mn-lt"/>
            </a:endParaRPr>
          </a:p>
          <a:p>
            <a:pPr marL="0" indent="0">
              <a:buNone/>
            </a:pPr>
            <a:endParaRPr lang="en" dirty="0">
              <a:solidFill>
                <a:schemeClr val="tx1"/>
              </a:solidFill>
            </a:endParaRPr>
          </a:p>
          <a:p>
            <a:pPr marL="0" indent="0">
              <a:buNone/>
            </a:pPr>
            <a:endParaRPr lang="en" dirty="0">
              <a:solidFill>
                <a:schemeClr val="tx1"/>
              </a:solidFill>
            </a:endParaRPr>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32192F0-12D8-82F0-9DB3-2C119FF59FE9}"/>
              </a:ext>
            </a:extLst>
          </p:cNvPr>
          <p:cNvSpPr txBox="1"/>
          <p:nvPr/>
        </p:nvSpPr>
        <p:spPr>
          <a:xfrm>
            <a:off x="274319" y="2276272"/>
            <a:ext cx="4095911" cy="2862322"/>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When the samples were being collected, you noticed that a couple of subjects had fevers and appeared to be sick. You are concerned that there may be some outliers in your data. You can run an outlier test, but before that, you can generate a box plot to quickly see the range of your data and identify any outliers.</a:t>
            </a:r>
            <a:endParaRPr lang="en-US" dirty="0"/>
          </a:p>
        </p:txBody>
      </p:sp>
      <p:pic>
        <p:nvPicPr>
          <p:cNvPr id="10" name="Picture 9" descr="Chart, box and whisker chart&#10;&#10;Description automatically generated">
            <a:extLst>
              <a:ext uri="{FF2B5EF4-FFF2-40B4-BE49-F238E27FC236}">
                <a16:creationId xmlns:a16="http://schemas.microsoft.com/office/drawing/2014/main" id="{08C5AF54-D258-D343-74B0-5AD88D7C0D11}"/>
              </a:ext>
            </a:extLst>
          </p:cNvPr>
          <p:cNvPicPr>
            <a:picLocks noChangeAspect="1"/>
          </p:cNvPicPr>
          <p:nvPr/>
        </p:nvPicPr>
        <p:blipFill rotWithShape="1">
          <a:blip r:embed="rId3"/>
          <a:srcRect l="7294" b="7778"/>
          <a:stretch/>
        </p:blipFill>
        <p:spPr>
          <a:xfrm>
            <a:off x="5029199" y="2276272"/>
            <a:ext cx="3246529" cy="2490281"/>
          </a:xfrm>
          <a:prstGeom prst="rect">
            <a:avLst/>
          </a:prstGeom>
        </p:spPr>
      </p:pic>
      <p:sp>
        <p:nvSpPr>
          <p:cNvPr id="11" name="TextBox 10">
            <a:extLst>
              <a:ext uri="{FF2B5EF4-FFF2-40B4-BE49-F238E27FC236}">
                <a16:creationId xmlns:a16="http://schemas.microsoft.com/office/drawing/2014/main" id="{5916F3B7-AF23-2DA3-979E-AF21E6C92CDD}"/>
              </a:ext>
            </a:extLst>
          </p:cNvPr>
          <p:cNvSpPr txBox="1"/>
          <p:nvPr/>
        </p:nvSpPr>
        <p:spPr>
          <a:xfrm>
            <a:off x="5126477" y="4766553"/>
            <a:ext cx="3149252" cy="307777"/>
          </a:xfrm>
          <a:prstGeom prst="rect">
            <a:avLst/>
          </a:prstGeom>
          <a:noFill/>
        </p:spPr>
        <p:txBody>
          <a:bodyPr wrap="square" rtlCol="0">
            <a:spAutoFit/>
          </a:bodyPr>
          <a:lstStyle/>
          <a:p>
            <a:r>
              <a:rPr lang="en-US" dirty="0"/>
              <a:t>       Controls                   Patients </a:t>
            </a:r>
          </a:p>
        </p:txBody>
      </p:sp>
      <p:sp>
        <p:nvSpPr>
          <p:cNvPr id="12" name="TextBox 11">
            <a:extLst>
              <a:ext uri="{FF2B5EF4-FFF2-40B4-BE49-F238E27FC236}">
                <a16:creationId xmlns:a16="http://schemas.microsoft.com/office/drawing/2014/main" id="{9F889777-DE76-A940-B67B-1413CB411609}"/>
              </a:ext>
            </a:extLst>
          </p:cNvPr>
          <p:cNvSpPr txBox="1"/>
          <p:nvPr/>
        </p:nvSpPr>
        <p:spPr>
          <a:xfrm>
            <a:off x="3570594" y="3367524"/>
            <a:ext cx="2406355" cy="307777"/>
          </a:xfrm>
          <a:prstGeom prst="rect">
            <a:avLst/>
          </a:prstGeom>
          <a:noFill/>
          <a:scene3d>
            <a:camera prst="orthographicFront">
              <a:rot lat="0" lon="0" rev="5400000"/>
            </a:camera>
            <a:lightRig rig="threePt" dir="t"/>
          </a:scene3d>
        </p:spPr>
        <p:txBody>
          <a:bodyPr wrap="square" rtlCol="0">
            <a:spAutoFit/>
          </a:bodyPr>
          <a:lstStyle/>
          <a:p>
            <a:r>
              <a:rPr lang="en-US" b="1" dirty="0"/>
              <a:t>Concentration of Factor X</a:t>
            </a:r>
          </a:p>
        </p:txBody>
      </p:sp>
      <p:sp>
        <p:nvSpPr>
          <p:cNvPr id="13" name="TextBox 12">
            <a:extLst>
              <a:ext uri="{FF2B5EF4-FFF2-40B4-BE49-F238E27FC236}">
                <a16:creationId xmlns:a16="http://schemas.microsoft.com/office/drawing/2014/main" id="{8CDFBCBE-CF04-AB1E-FB2A-B7A5B6E6A5F5}"/>
              </a:ext>
            </a:extLst>
          </p:cNvPr>
          <p:cNvSpPr txBox="1"/>
          <p:nvPr/>
        </p:nvSpPr>
        <p:spPr>
          <a:xfrm>
            <a:off x="3577079" y="3205100"/>
            <a:ext cx="2775082" cy="307777"/>
          </a:xfrm>
          <a:prstGeom prst="rect">
            <a:avLst/>
          </a:prstGeom>
          <a:noFill/>
          <a:scene3d>
            <a:camera prst="orthographicFront">
              <a:rot lat="0" lon="0" rev="5400000"/>
            </a:camera>
            <a:lightRig rig="threePt" dir="t"/>
          </a:scene3d>
        </p:spPr>
        <p:txBody>
          <a:bodyPr wrap="square" rtlCol="0">
            <a:spAutoFit/>
          </a:bodyPr>
          <a:lstStyle/>
          <a:p>
            <a:r>
              <a:rPr lang="en-US" b="1" dirty="0"/>
              <a:t>0       5       10      15       20   </a:t>
            </a:r>
          </a:p>
        </p:txBody>
      </p:sp>
    </p:spTree>
    <p:extLst>
      <p:ext uri="{BB962C8B-B14F-4D97-AF65-F5344CB8AC3E}">
        <p14:creationId xmlns:p14="http://schemas.microsoft.com/office/powerpoint/2010/main" val="147550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Violin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Violin plots </a:t>
            </a:r>
            <a:r>
              <a:rPr lang="en-US" sz="1800" dirty="0">
                <a:solidFill>
                  <a:schemeClr val="tx1"/>
                </a:solidFill>
              </a:rPr>
              <a:t>depict the distribution for multiple categorical </a:t>
            </a:r>
            <a:r>
              <a:rPr lang="en-US" dirty="0">
                <a:solidFill>
                  <a:schemeClr val="tx1"/>
                </a:solidFill>
              </a:rPr>
              <a:t>variables simultaneously</a:t>
            </a:r>
            <a:endParaRPr lang="en" dirty="0">
              <a:solidFill>
                <a:schemeClr val="tx1"/>
              </a:solidFill>
            </a:endParaRPr>
          </a:p>
          <a:p>
            <a:pPr marL="0" indent="0">
              <a:buNone/>
            </a:pPr>
            <a:endParaRPr lang="en" dirty="0">
              <a:solidFill>
                <a:schemeClr val="tx1"/>
              </a:solidFill>
            </a:endParaRPr>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8AF353-80D9-C136-71A7-62C04AD7C5C2}"/>
              </a:ext>
            </a:extLst>
          </p:cNvPr>
          <p:cNvSpPr txBox="1"/>
          <p:nvPr/>
        </p:nvSpPr>
        <p:spPr>
          <a:xfrm>
            <a:off x="274319" y="2294026"/>
            <a:ext cx="4095911" cy="2031325"/>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A couple days before you started your experiment, you received a $1M grant that allows you to run </a:t>
            </a:r>
            <a:r>
              <a:rPr lang="en-US" sz="1800" dirty="0" err="1">
                <a:solidFill>
                  <a:schemeClr val="tx1"/>
                </a:solidFill>
              </a:rPr>
              <a:t>scRNA</a:t>
            </a:r>
            <a:r>
              <a:rPr lang="en-US" sz="1800" dirty="0">
                <a:solidFill>
                  <a:schemeClr val="tx1"/>
                </a:solidFill>
              </a:rPr>
              <a:t>-seq on each blood sample. You are interested in how Factor X gene expression varies across cell types and control/patient status. </a:t>
            </a:r>
            <a:endParaRPr lang="en-US" dirty="0"/>
          </a:p>
        </p:txBody>
      </p:sp>
      <p:grpSp>
        <p:nvGrpSpPr>
          <p:cNvPr id="14" name="Group 13">
            <a:extLst>
              <a:ext uri="{FF2B5EF4-FFF2-40B4-BE49-F238E27FC236}">
                <a16:creationId xmlns:a16="http://schemas.microsoft.com/office/drawing/2014/main" id="{5FB7E1F0-7FA0-A58E-5D24-C8E87E380501}"/>
              </a:ext>
            </a:extLst>
          </p:cNvPr>
          <p:cNvGrpSpPr/>
          <p:nvPr/>
        </p:nvGrpSpPr>
        <p:grpSpPr>
          <a:xfrm>
            <a:off x="3015598" y="1571562"/>
            <a:ext cx="5520486" cy="3046910"/>
            <a:chOff x="3015598" y="1571562"/>
            <a:chExt cx="5520486" cy="3046910"/>
          </a:xfrm>
        </p:grpSpPr>
        <p:grpSp>
          <p:nvGrpSpPr>
            <p:cNvPr id="13" name="Group 12">
              <a:extLst>
                <a:ext uri="{FF2B5EF4-FFF2-40B4-BE49-F238E27FC236}">
                  <a16:creationId xmlns:a16="http://schemas.microsoft.com/office/drawing/2014/main" id="{546B77F9-CEFD-FAA9-C83B-55870A864148}"/>
                </a:ext>
              </a:extLst>
            </p:cNvPr>
            <p:cNvGrpSpPr/>
            <p:nvPr/>
          </p:nvGrpSpPr>
          <p:grpSpPr>
            <a:xfrm>
              <a:off x="4693533" y="1571562"/>
              <a:ext cx="3842551" cy="3046910"/>
              <a:chOff x="4693533" y="1571562"/>
              <a:chExt cx="3842551" cy="3046910"/>
            </a:xfrm>
          </p:grpSpPr>
          <p:grpSp>
            <p:nvGrpSpPr>
              <p:cNvPr id="8" name="Group 7">
                <a:extLst>
                  <a:ext uri="{FF2B5EF4-FFF2-40B4-BE49-F238E27FC236}">
                    <a16:creationId xmlns:a16="http://schemas.microsoft.com/office/drawing/2014/main" id="{2E5F061C-B298-F4AA-3A64-E8FBCC687A1C}"/>
                  </a:ext>
                </a:extLst>
              </p:cNvPr>
              <p:cNvGrpSpPr/>
              <p:nvPr/>
            </p:nvGrpSpPr>
            <p:grpSpPr>
              <a:xfrm>
                <a:off x="4693533" y="1571562"/>
                <a:ext cx="3842551" cy="2753789"/>
                <a:chOff x="4600522" y="1849061"/>
                <a:chExt cx="3842551" cy="2753789"/>
              </a:xfrm>
            </p:grpSpPr>
            <p:pic>
              <p:nvPicPr>
                <p:cNvPr id="4" name="Picture 3" descr="Chart&#10;&#10;Description automatically generated">
                  <a:extLst>
                    <a:ext uri="{FF2B5EF4-FFF2-40B4-BE49-F238E27FC236}">
                      <a16:creationId xmlns:a16="http://schemas.microsoft.com/office/drawing/2014/main" id="{172B39DC-5691-2024-D285-BDE2197C69B8}"/>
                    </a:ext>
                  </a:extLst>
                </p:cNvPr>
                <p:cNvPicPr>
                  <a:picLocks noChangeAspect="1"/>
                </p:cNvPicPr>
                <p:nvPr/>
              </p:nvPicPr>
              <p:blipFill rotWithShape="1">
                <a:blip r:embed="rId3"/>
                <a:srcRect l="4940" b="11762"/>
                <a:stretch/>
              </p:blipFill>
              <p:spPr>
                <a:xfrm>
                  <a:off x="4600522" y="1849061"/>
                  <a:ext cx="3842551" cy="2753789"/>
                </a:xfrm>
                <a:prstGeom prst="rect">
                  <a:avLst/>
                </a:prstGeom>
              </p:spPr>
            </p:pic>
            <p:sp>
              <p:nvSpPr>
                <p:cNvPr id="6" name="Rectangle 5">
                  <a:extLst>
                    <a:ext uri="{FF2B5EF4-FFF2-40B4-BE49-F238E27FC236}">
                      <a16:creationId xmlns:a16="http://schemas.microsoft.com/office/drawing/2014/main" id="{268BB44B-7030-F781-76A3-B041F392035C}"/>
                    </a:ext>
                  </a:extLst>
                </p:cNvPr>
                <p:cNvSpPr/>
                <p:nvPr/>
              </p:nvSpPr>
              <p:spPr>
                <a:xfrm>
                  <a:off x="7741328" y="1953086"/>
                  <a:ext cx="585926" cy="61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11830B2-762D-5202-C3A6-CBCA70DE7456}"/>
                  </a:ext>
                </a:extLst>
              </p:cNvPr>
              <p:cNvSpPr txBox="1"/>
              <p:nvPr/>
            </p:nvSpPr>
            <p:spPr>
              <a:xfrm>
                <a:off x="4980371" y="4364556"/>
                <a:ext cx="1091954" cy="253916"/>
              </a:xfrm>
              <a:prstGeom prst="rect">
                <a:avLst/>
              </a:prstGeom>
              <a:noFill/>
            </p:spPr>
            <p:txBody>
              <a:bodyPr wrap="square" rtlCol="0">
                <a:spAutoFit/>
              </a:bodyPr>
              <a:lstStyle/>
              <a:p>
                <a:pPr algn="ctr"/>
                <a:r>
                  <a:rPr lang="en-US" sz="1050" b="1" dirty="0"/>
                  <a:t>Lymphocytes</a:t>
                </a:r>
              </a:p>
            </p:txBody>
          </p:sp>
          <p:sp>
            <p:nvSpPr>
              <p:cNvPr id="10" name="TextBox 9">
                <a:extLst>
                  <a:ext uri="{FF2B5EF4-FFF2-40B4-BE49-F238E27FC236}">
                    <a16:creationId xmlns:a16="http://schemas.microsoft.com/office/drawing/2014/main" id="{83A198D7-3516-CCB6-62B0-CB01B14BD846}"/>
                  </a:ext>
                </a:extLst>
              </p:cNvPr>
              <p:cNvSpPr txBox="1"/>
              <p:nvPr/>
            </p:nvSpPr>
            <p:spPr>
              <a:xfrm>
                <a:off x="6154341" y="4364556"/>
                <a:ext cx="1091954" cy="253916"/>
              </a:xfrm>
              <a:prstGeom prst="rect">
                <a:avLst/>
              </a:prstGeom>
              <a:noFill/>
            </p:spPr>
            <p:txBody>
              <a:bodyPr wrap="square" rtlCol="0">
                <a:spAutoFit/>
              </a:bodyPr>
              <a:lstStyle/>
              <a:p>
                <a:pPr algn="ctr"/>
                <a:r>
                  <a:rPr lang="en-US" sz="1050" b="1" dirty="0"/>
                  <a:t>Macrophages</a:t>
                </a:r>
              </a:p>
            </p:txBody>
          </p:sp>
          <p:sp>
            <p:nvSpPr>
              <p:cNvPr id="11" name="TextBox 10">
                <a:extLst>
                  <a:ext uri="{FF2B5EF4-FFF2-40B4-BE49-F238E27FC236}">
                    <a16:creationId xmlns:a16="http://schemas.microsoft.com/office/drawing/2014/main" id="{6D826ADA-BCEB-B863-8DA1-D5CB850B6820}"/>
                  </a:ext>
                </a:extLst>
              </p:cNvPr>
              <p:cNvSpPr txBox="1"/>
              <p:nvPr/>
            </p:nvSpPr>
            <p:spPr>
              <a:xfrm>
                <a:off x="7328311" y="4364556"/>
                <a:ext cx="1091954" cy="253916"/>
              </a:xfrm>
              <a:prstGeom prst="rect">
                <a:avLst/>
              </a:prstGeom>
              <a:noFill/>
            </p:spPr>
            <p:txBody>
              <a:bodyPr wrap="square" rtlCol="0">
                <a:spAutoFit/>
              </a:bodyPr>
              <a:lstStyle/>
              <a:p>
                <a:pPr algn="ctr"/>
                <a:r>
                  <a:rPr lang="en-US" sz="1050" b="1" dirty="0"/>
                  <a:t>Monocytes</a:t>
                </a:r>
              </a:p>
            </p:txBody>
          </p:sp>
        </p:grpSp>
        <p:sp>
          <p:nvSpPr>
            <p:cNvPr id="12" name="TextBox 11">
              <a:extLst>
                <a:ext uri="{FF2B5EF4-FFF2-40B4-BE49-F238E27FC236}">
                  <a16:creationId xmlns:a16="http://schemas.microsoft.com/office/drawing/2014/main" id="{AEAF1F3A-C1CF-33AE-6405-D66A2D1D2736}"/>
                </a:ext>
              </a:extLst>
            </p:cNvPr>
            <p:cNvSpPr txBox="1"/>
            <p:nvPr/>
          </p:nvSpPr>
          <p:spPr>
            <a:xfrm>
              <a:off x="3015598" y="2869958"/>
              <a:ext cx="3152641" cy="307777"/>
            </a:xfrm>
            <a:prstGeom prst="rect">
              <a:avLst/>
            </a:prstGeom>
            <a:noFill/>
            <a:scene3d>
              <a:camera prst="orthographicFront">
                <a:rot lat="0" lon="0" rev="5400000"/>
              </a:camera>
              <a:lightRig rig="threePt" dir="t"/>
            </a:scene3d>
          </p:spPr>
          <p:txBody>
            <a:bodyPr wrap="square" rtlCol="0">
              <a:spAutoFit/>
            </a:bodyPr>
            <a:lstStyle/>
            <a:p>
              <a:pPr algn="ctr"/>
              <a:r>
                <a:rPr lang="en-US" b="1" dirty="0"/>
                <a:t>Number of UMIs (normalized)</a:t>
              </a:r>
            </a:p>
          </p:txBody>
        </p:sp>
      </p:grpSp>
      <p:sp>
        <p:nvSpPr>
          <p:cNvPr id="15" name="TextBox 14">
            <a:extLst>
              <a:ext uri="{FF2B5EF4-FFF2-40B4-BE49-F238E27FC236}">
                <a16:creationId xmlns:a16="http://schemas.microsoft.com/office/drawing/2014/main" id="{F116A06E-A7F8-A6EC-C4B1-19CCF05E41E8}"/>
              </a:ext>
            </a:extLst>
          </p:cNvPr>
          <p:cNvSpPr txBox="1"/>
          <p:nvPr/>
        </p:nvSpPr>
        <p:spPr>
          <a:xfrm>
            <a:off x="5842551" y="1329499"/>
            <a:ext cx="1715534" cy="307777"/>
          </a:xfrm>
          <a:prstGeom prst="rect">
            <a:avLst/>
          </a:prstGeom>
          <a:noFill/>
        </p:spPr>
        <p:txBody>
          <a:bodyPr wrap="none" rtlCol="0">
            <a:spAutoFit/>
          </a:bodyPr>
          <a:lstStyle/>
          <a:p>
            <a:r>
              <a:rPr lang="en-US" b="1" dirty="0">
                <a:solidFill>
                  <a:srgbClr val="5975A4"/>
                </a:solidFill>
              </a:rPr>
              <a:t>Control</a:t>
            </a:r>
            <a:r>
              <a:rPr lang="en-US" b="1" dirty="0"/>
              <a:t>     </a:t>
            </a:r>
            <a:r>
              <a:rPr lang="en-US" b="1" dirty="0">
                <a:solidFill>
                  <a:srgbClr val="CC8963"/>
                </a:solidFill>
              </a:rPr>
              <a:t>Patient</a:t>
            </a:r>
          </a:p>
        </p:txBody>
      </p:sp>
    </p:spTree>
    <p:extLst>
      <p:ext uri="{BB962C8B-B14F-4D97-AF65-F5344CB8AC3E}">
        <p14:creationId xmlns:p14="http://schemas.microsoft.com/office/powerpoint/2010/main" val="979397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74320" y="274320"/>
            <a:ext cx="8520600" cy="4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Bar plot</a:t>
            </a:r>
            <a:endParaRPr dirty="0">
              <a:solidFill>
                <a:schemeClr val="tx1"/>
              </a:solidFill>
            </a:endParaRPr>
          </a:p>
        </p:txBody>
      </p:sp>
      <p:sp>
        <p:nvSpPr>
          <p:cNvPr id="7" name="Google Shape;328;p53">
            <a:extLst>
              <a:ext uri="{FF2B5EF4-FFF2-40B4-BE49-F238E27FC236}">
                <a16:creationId xmlns:a16="http://schemas.microsoft.com/office/drawing/2014/main" id="{5520A5AE-3E5D-E2E9-A39F-BAE63622B46A}"/>
              </a:ext>
            </a:extLst>
          </p:cNvPr>
          <p:cNvSpPr txBox="1">
            <a:spLocks noGrp="1"/>
          </p:cNvSpPr>
          <p:nvPr>
            <p:ph type="body" idx="1"/>
          </p:nvPr>
        </p:nvSpPr>
        <p:spPr>
          <a:xfrm>
            <a:off x="274319" y="850918"/>
            <a:ext cx="8520599" cy="1425354"/>
          </a:xfrm>
          <a:prstGeom prst="rect">
            <a:avLst/>
          </a:prstGeom>
        </p:spPr>
        <p:txBody>
          <a:bodyPr spcFirstLastPara="1" vert="horz" wrap="square" lIns="91425" tIns="91425" rIns="91425" bIns="91425" rtlCol="0" anchor="t" anchorCtr="0">
            <a:noAutofit/>
          </a:bodyPr>
          <a:lstStyle/>
          <a:p>
            <a:pPr marL="0" indent="0">
              <a:buNone/>
            </a:pPr>
            <a:r>
              <a:rPr lang="en-US" dirty="0">
                <a:solidFill>
                  <a:srgbClr val="FFC000"/>
                </a:solidFill>
              </a:rPr>
              <a:t>Bar plots </a:t>
            </a:r>
            <a:r>
              <a:rPr lang="en-US" dirty="0">
                <a:solidFill>
                  <a:schemeClr val="tx1"/>
                </a:solidFill>
              </a:rPr>
              <a:t>present categorial data with rectangular bars with sizes proportional to their values</a:t>
            </a:r>
            <a:endParaRPr lang="en-US" sz="1800" dirty="0">
              <a:solidFill>
                <a:schemeClr val="tx1"/>
              </a:solidFill>
            </a:endParaRPr>
          </a:p>
          <a:p>
            <a:pPr marL="285750" indent="-285750"/>
            <a:r>
              <a:rPr lang="en-US" dirty="0">
                <a:solidFill>
                  <a:schemeClr val="tx1"/>
                </a:solidFill>
              </a:rPr>
              <a:t>One of the most common you will see in the literature</a:t>
            </a:r>
          </a:p>
          <a:p>
            <a:pPr marL="0" indent="0">
              <a:buNone/>
            </a:pPr>
            <a:endParaRPr lang="en" dirty="0">
              <a:solidFill>
                <a:schemeClr val="tx1"/>
              </a:solidFill>
            </a:endParaRPr>
          </a:p>
          <a:p>
            <a:pPr marL="0" indent="0">
              <a:buNone/>
            </a:pPr>
            <a:endParaRPr lang="en" dirty="0">
              <a:solidFill>
                <a:schemeClr val="tx1"/>
              </a:solidFill>
            </a:endParaRPr>
          </a:p>
        </p:txBody>
      </p:sp>
      <p:sp>
        <p:nvSpPr>
          <p:cNvPr id="5" name="Rectangle 4">
            <a:extLst>
              <a:ext uri="{FF2B5EF4-FFF2-40B4-BE49-F238E27FC236}">
                <a16:creationId xmlns:a16="http://schemas.microsoft.com/office/drawing/2014/main" id="{6DCC5ECE-149D-08F3-24BB-71119454835B}"/>
              </a:ext>
            </a:extLst>
          </p:cNvPr>
          <p:cNvSpPr/>
          <p:nvPr/>
        </p:nvSpPr>
        <p:spPr>
          <a:xfrm>
            <a:off x="6614809" y="2477115"/>
            <a:ext cx="214008" cy="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A9B4AB63-3483-B540-DEB1-1E6C97484329}"/>
              </a:ext>
            </a:extLst>
          </p:cNvPr>
          <p:cNvPicPr>
            <a:picLocks noChangeAspect="1"/>
          </p:cNvPicPr>
          <p:nvPr/>
        </p:nvPicPr>
        <p:blipFill rotWithShape="1">
          <a:blip r:embed="rId3"/>
          <a:srcRect l="5212" t="10306" r="38800" b="7398"/>
          <a:stretch/>
        </p:blipFill>
        <p:spPr>
          <a:xfrm>
            <a:off x="5295013" y="2288400"/>
            <a:ext cx="2275367" cy="2508379"/>
          </a:xfrm>
          <a:prstGeom prst="rect">
            <a:avLst/>
          </a:prstGeom>
        </p:spPr>
      </p:pic>
      <p:sp>
        <p:nvSpPr>
          <p:cNvPr id="4" name="TextBox 3">
            <a:extLst>
              <a:ext uri="{FF2B5EF4-FFF2-40B4-BE49-F238E27FC236}">
                <a16:creationId xmlns:a16="http://schemas.microsoft.com/office/drawing/2014/main" id="{A0C6126B-E9D9-35E2-850E-3559396BCB2D}"/>
              </a:ext>
            </a:extLst>
          </p:cNvPr>
          <p:cNvSpPr txBox="1"/>
          <p:nvPr/>
        </p:nvSpPr>
        <p:spPr>
          <a:xfrm>
            <a:off x="274319" y="2294026"/>
            <a:ext cx="4095911" cy="1754326"/>
          </a:xfrm>
          <a:prstGeom prst="rect">
            <a:avLst/>
          </a:prstGeom>
          <a:noFill/>
        </p:spPr>
        <p:txBody>
          <a:bodyPr wrap="square" rtlCol="0">
            <a:spAutoFit/>
          </a:bodyPr>
          <a:lstStyle/>
          <a:p>
            <a:r>
              <a:rPr lang="en-US" sz="1800" dirty="0">
                <a:solidFill>
                  <a:srgbClr val="FFC000"/>
                </a:solidFill>
              </a:rPr>
              <a:t>Use Case:</a:t>
            </a:r>
            <a:r>
              <a:rPr lang="en-US" sz="1800" dirty="0">
                <a:solidFill>
                  <a:schemeClr val="tx1"/>
                </a:solidFill>
              </a:rPr>
              <a:t> You decide to validate your </a:t>
            </a:r>
            <a:r>
              <a:rPr lang="en-US" sz="1800" dirty="0" err="1">
                <a:solidFill>
                  <a:schemeClr val="tx1"/>
                </a:solidFill>
              </a:rPr>
              <a:t>scRNA</a:t>
            </a:r>
            <a:r>
              <a:rPr lang="en-US" sz="1800" dirty="0">
                <a:solidFill>
                  <a:schemeClr val="tx1"/>
                </a:solidFill>
              </a:rPr>
              <a:t>-seq data by FAC sorting a subset of your blood samples and running qPCR to quantify Factor X transcripts. A bar plot is one way to present this data. </a:t>
            </a:r>
            <a:endParaRPr lang="en-US" dirty="0"/>
          </a:p>
        </p:txBody>
      </p:sp>
      <p:sp>
        <p:nvSpPr>
          <p:cNvPr id="6" name="TextBox 5">
            <a:extLst>
              <a:ext uri="{FF2B5EF4-FFF2-40B4-BE49-F238E27FC236}">
                <a16:creationId xmlns:a16="http://schemas.microsoft.com/office/drawing/2014/main" id="{E5059034-6630-BCC9-3755-A2342EF2E68A}"/>
              </a:ext>
            </a:extLst>
          </p:cNvPr>
          <p:cNvSpPr txBox="1"/>
          <p:nvPr/>
        </p:nvSpPr>
        <p:spPr>
          <a:xfrm>
            <a:off x="5193023" y="4789860"/>
            <a:ext cx="1091954" cy="253916"/>
          </a:xfrm>
          <a:prstGeom prst="rect">
            <a:avLst/>
          </a:prstGeom>
          <a:noFill/>
        </p:spPr>
        <p:txBody>
          <a:bodyPr wrap="square" rtlCol="0">
            <a:spAutoFit/>
          </a:bodyPr>
          <a:lstStyle/>
          <a:p>
            <a:pPr algn="ctr"/>
            <a:r>
              <a:rPr lang="en-US" sz="1050" b="1" dirty="0" err="1"/>
              <a:t>Lymphos</a:t>
            </a:r>
            <a:endParaRPr lang="en-US" sz="1050" b="1" dirty="0"/>
          </a:p>
        </p:txBody>
      </p:sp>
      <p:sp>
        <p:nvSpPr>
          <p:cNvPr id="8" name="TextBox 7">
            <a:extLst>
              <a:ext uri="{FF2B5EF4-FFF2-40B4-BE49-F238E27FC236}">
                <a16:creationId xmlns:a16="http://schemas.microsoft.com/office/drawing/2014/main" id="{2B5BF7B4-8E7A-9E87-6F50-85B2D44FBE52}"/>
              </a:ext>
            </a:extLst>
          </p:cNvPr>
          <p:cNvSpPr txBox="1"/>
          <p:nvPr/>
        </p:nvSpPr>
        <p:spPr>
          <a:xfrm>
            <a:off x="6005483" y="4789860"/>
            <a:ext cx="1091954" cy="253916"/>
          </a:xfrm>
          <a:prstGeom prst="rect">
            <a:avLst/>
          </a:prstGeom>
          <a:noFill/>
        </p:spPr>
        <p:txBody>
          <a:bodyPr wrap="square" rtlCol="0">
            <a:spAutoFit/>
          </a:bodyPr>
          <a:lstStyle/>
          <a:p>
            <a:pPr algn="ctr"/>
            <a:r>
              <a:rPr lang="en-US" sz="1050" b="1" dirty="0"/>
              <a:t>Macros</a:t>
            </a:r>
          </a:p>
        </p:txBody>
      </p:sp>
      <p:sp>
        <p:nvSpPr>
          <p:cNvPr id="9" name="TextBox 8">
            <a:extLst>
              <a:ext uri="{FF2B5EF4-FFF2-40B4-BE49-F238E27FC236}">
                <a16:creationId xmlns:a16="http://schemas.microsoft.com/office/drawing/2014/main" id="{660ACA90-FC2F-56C3-7366-7FD4E8E08F9A}"/>
              </a:ext>
            </a:extLst>
          </p:cNvPr>
          <p:cNvSpPr txBox="1"/>
          <p:nvPr/>
        </p:nvSpPr>
        <p:spPr>
          <a:xfrm>
            <a:off x="6839209" y="4789860"/>
            <a:ext cx="1091954" cy="253916"/>
          </a:xfrm>
          <a:prstGeom prst="rect">
            <a:avLst/>
          </a:prstGeom>
          <a:noFill/>
        </p:spPr>
        <p:txBody>
          <a:bodyPr wrap="square" rtlCol="0">
            <a:spAutoFit/>
          </a:bodyPr>
          <a:lstStyle/>
          <a:p>
            <a:pPr algn="ctr"/>
            <a:r>
              <a:rPr lang="en-US" sz="1050" b="1" dirty="0" err="1"/>
              <a:t>Monos</a:t>
            </a:r>
            <a:endParaRPr lang="en-US" sz="1050" b="1" dirty="0"/>
          </a:p>
        </p:txBody>
      </p:sp>
      <p:sp>
        <p:nvSpPr>
          <p:cNvPr id="10" name="TextBox 9">
            <a:extLst>
              <a:ext uri="{FF2B5EF4-FFF2-40B4-BE49-F238E27FC236}">
                <a16:creationId xmlns:a16="http://schemas.microsoft.com/office/drawing/2014/main" id="{3E89BB17-8C03-1194-A392-53888A73D7F6}"/>
              </a:ext>
            </a:extLst>
          </p:cNvPr>
          <p:cNvSpPr txBox="1"/>
          <p:nvPr/>
        </p:nvSpPr>
        <p:spPr>
          <a:xfrm>
            <a:off x="5757042" y="1980623"/>
            <a:ext cx="1715534" cy="307777"/>
          </a:xfrm>
          <a:prstGeom prst="rect">
            <a:avLst/>
          </a:prstGeom>
          <a:noFill/>
        </p:spPr>
        <p:txBody>
          <a:bodyPr wrap="none" rtlCol="0">
            <a:spAutoFit/>
          </a:bodyPr>
          <a:lstStyle/>
          <a:p>
            <a:r>
              <a:rPr lang="en-US" b="1" dirty="0">
                <a:solidFill>
                  <a:srgbClr val="1E77B4"/>
                </a:solidFill>
              </a:rPr>
              <a:t>Control</a:t>
            </a:r>
            <a:r>
              <a:rPr lang="en-US" b="1" dirty="0"/>
              <a:t>     </a:t>
            </a:r>
            <a:r>
              <a:rPr lang="en-US" b="1" dirty="0">
                <a:solidFill>
                  <a:srgbClr val="FF7F0F"/>
                </a:solidFill>
              </a:rPr>
              <a:t>Patient</a:t>
            </a:r>
          </a:p>
        </p:txBody>
      </p:sp>
      <p:sp>
        <p:nvSpPr>
          <p:cNvPr id="11" name="TextBox 10">
            <a:extLst>
              <a:ext uri="{FF2B5EF4-FFF2-40B4-BE49-F238E27FC236}">
                <a16:creationId xmlns:a16="http://schemas.microsoft.com/office/drawing/2014/main" id="{1838EF28-D20A-A405-3891-E4605F16FEDA}"/>
              </a:ext>
            </a:extLst>
          </p:cNvPr>
          <p:cNvSpPr txBox="1"/>
          <p:nvPr/>
        </p:nvSpPr>
        <p:spPr>
          <a:xfrm>
            <a:off x="3515330" y="3422853"/>
            <a:ext cx="3152641" cy="307777"/>
          </a:xfrm>
          <a:prstGeom prst="rect">
            <a:avLst/>
          </a:prstGeom>
          <a:noFill/>
          <a:scene3d>
            <a:camera prst="orthographicFront">
              <a:rot lat="0" lon="0" rev="5400000"/>
            </a:camera>
            <a:lightRig rig="threePt" dir="t"/>
          </a:scene3d>
        </p:spPr>
        <p:txBody>
          <a:bodyPr wrap="square" rtlCol="0">
            <a:spAutoFit/>
          </a:bodyPr>
          <a:lstStyle/>
          <a:p>
            <a:pPr algn="ctr"/>
            <a:r>
              <a:rPr lang="en-US" b="1" dirty="0"/>
              <a:t>Normalized gene expression</a:t>
            </a:r>
          </a:p>
        </p:txBody>
      </p:sp>
    </p:spTree>
    <p:extLst>
      <p:ext uri="{BB962C8B-B14F-4D97-AF65-F5344CB8AC3E}">
        <p14:creationId xmlns:p14="http://schemas.microsoft.com/office/powerpoint/2010/main" val="39902453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26225</TotalTime>
  <Words>959</Words>
  <Application>Microsoft Macintosh PowerPoint</Application>
  <PresentationFormat>On-screen Show (16:9)</PresentationFormat>
  <Paragraphs>119</Paragraphs>
  <Slides>22</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Cambria</vt:lpstr>
      <vt:lpstr>Simple Light</vt:lpstr>
      <vt:lpstr>Statistical Tools and Concepts for Molecular Biologists</vt:lpstr>
      <vt:lpstr>DataViz is an art (with some important rules to follow)</vt:lpstr>
      <vt:lpstr>Data Visualization Formats</vt:lpstr>
      <vt:lpstr>Histogram</vt:lpstr>
      <vt:lpstr>Scatter plot</vt:lpstr>
      <vt:lpstr>Line plot</vt:lpstr>
      <vt:lpstr>Box plot</vt:lpstr>
      <vt:lpstr>Violin plot</vt:lpstr>
      <vt:lpstr>Bar plot</vt:lpstr>
      <vt:lpstr>Dot plot</vt:lpstr>
      <vt:lpstr>General rules for DataViz</vt:lpstr>
      <vt:lpstr>General rules for DataViz</vt:lpstr>
      <vt:lpstr>General rules for DataViz</vt:lpstr>
      <vt:lpstr>What To Do</vt:lpstr>
      <vt:lpstr>What To Do</vt:lpstr>
      <vt:lpstr>What To Do</vt:lpstr>
      <vt:lpstr>What NOT To Do</vt:lpstr>
      <vt:lpstr>What NOT To Do</vt:lpstr>
      <vt:lpstr>What NOT To Do</vt:lpstr>
      <vt:lpstr>What NOT To Do</vt:lpstr>
      <vt:lpstr>What NOT To Do</vt:lpstr>
      <vt:lpstr>External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(updated) Class structure</dc:title>
  <cp:lastModifiedBy>Wells, Michael F</cp:lastModifiedBy>
  <cp:revision>88</cp:revision>
  <dcterms:modified xsi:type="dcterms:W3CDTF">2023-02-10T18:57:31Z</dcterms:modified>
</cp:coreProperties>
</file>